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
  </p:notesMasterIdLst>
  <p:sldIdLst>
    <p:sldId id="256"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p:restoredLeft sz="15620"/>
    <p:restoredTop sz="94660"/>
  </p:normalViewPr>
  <p:slideViewPr>
    <p:cSldViewPr snapToGrid="0" snapToObjects="1">
      <p:cViewPr>
        <p:scale>
          <a:sx n="33" d="100"/>
          <a:sy n="33" d="100"/>
        </p:scale>
        <p:origin x="-208" y="2208"/>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955396-08E2-5641-ACA8-97F646D717E7}" type="datetimeFigureOut">
              <a:rPr lang="en-US" smtClean="0"/>
              <a:t>3/4/16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C89FFC-B57F-3647-9E5C-916456D051ED}" type="slidenum">
              <a:rPr lang="en-US" smtClean="0"/>
              <a:t>‹#›</a:t>
            </a:fld>
            <a:endParaRPr lang="en-US"/>
          </a:p>
        </p:txBody>
      </p:sp>
    </p:spTree>
    <p:extLst>
      <p:ext uri="{BB962C8B-B14F-4D97-AF65-F5344CB8AC3E}">
        <p14:creationId xmlns:p14="http://schemas.microsoft.com/office/powerpoint/2010/main" val="2294162393"/>
      </p:ext>
    </p:extLst>
  </p:cSld>
  <p:clrMap bg1="lt1" tx1="dk1" bg2="lt2" tx2="dk2" accent1="accent1" accent2="accent2" accent3="accent3" accent4="accent4" accent5="accent5" accent6="accent6" hlink="hlink" folHlink="folHlink"/>
  <p:notesStyle>
    <a:lvl1pPr marL="0" algn="l" defTabSz="2194560" rtl="0" eaLnBrk="1" latinLnBrk="0" hangingPunct="1">
      <a:defRPr sz="5800" kern="1200">
        <a:solidFill>
          <a:schemeClr val="tx1"/>
        </a:solidFill>
        <a:latin typeface="+mn-lt"/>
        <a:ea typeface="+mn-ea"/>
        <a:cs typeface="+mn-cs"/>
      </a:defRPr>
    </a:lvl1pPr>
    <a:lvl2pPr marL="2194560" algn="l" defTabSz="2194560" rtl="0" eaLnBrk="1" latinLnBrk="0" hangingPunct="1">
      <a:defRPr sz="5800" kern="1200">
        <a:solidFill>
          <a:schemeClr val="tx1"/>
        </a:solidFill>
        <a:latin typeface="+mn-lt"/>
        <a:ea typeface="+mn-ea"/>
        <a:cs typeface="+mn-cs"/>
      </a:defRPr>
    </a:lvl2pPr>
    <a:lvl3pPr marL="4389120" algn="l" defTabSz="2194560" rtl="0" eaLnBrk="1" latinLnBrk="0" hangingPunct="1">
      <a:defRPr sz="5800" kern="1200">
        <a:solidFill>
          <a:schemeClr val="tx1"/>
        </a:solidFill>
        <a:latin typeface="+mn-lt"/>
        <a:ea typeface="+mn-ea"/>
        <a:cs typeface="+mn-cs"/>
      </a:defRPr>
    </a:lvl3pPr>
    <a:lvl4pPr marL="6583680" algn="l" defTabSz="2194560" rtl="0" eaLnBrk="1" latinLnBrk="0" hangingPunct="1">
      <a:defRPr sz="5800" kern="1200">
        <a:solidFill>
          <a:schemeClr val="tx1"/>
        </a:solidFill>
        <a:latin typeface="+mn-lt"/>
        <a:ea typeface="+mn-ea"/>
        <a:cs typeface="+mn-cs"/>
      </a:defRPr>
    </a:lvl4pPr>
    <a:lvl5pPr marL="8778240" algn="l" defTabSz="2194560" rtl="0" eaLnBrk="1" latinLnBrk="0" hangingPunct="1">
      <a:defRPr sz="5800" kern="1200">
        <a:solidFill>
          <a:schemeClr val="tx1"/>
        </a:solidFill>
        <a:latin typeface="+mn-lt"/>
        <a:ea typeface="+mn-ea"/>
        <a:cs typeface="+mn-cs"/>
      </a:defRPr>
    </a:lvl5pPr>
    <a:lvl6pPr marL="10972800" algn="l" defTabSz="2194560" rtl="0" eaLnBrk="1" latinLnBrk="0" hangingPunct="1">
      <a:defRPr sz="5800" kern="1200">
        <a:solidFill>
          <a:schemeClr val="tx1"/>
        </a:solidFill>
        <a:latin typeface="+mn-lt"/>
        <a:ea typeface="+mn-ea"/>
        <a:cs typeface="+mn-cs"/>
      </a:defRPr>
    </a:lvl6pPr>
    <a:lvl7pPr marL="13167360" algn="l" defTabSz="2194560" rtl="0" eaLnBrk="1" latinLnBrk="0" hangingPunct="1">
      <a:defRPr sz="5800" kern="1200">
        <a:solidFill>
          <a:schemeClr val="tx1"/>
        </a:solidFill>
        <a:latin typeface="+mn-lt"/>
        <a:ea typeface="+mn-ea"/>
        <a:cs typeface="+mn-cs"/>
      </a:defRPr>
    </a:lvl7pPr>
    <a:lvl8pPr marL="15361920" algn="l" defTabSz="2194560" rtl="0" eaLnBrk="1" latinLnBrk="0" hangingPunct="1">
      <a:defRPr sz="5800" kern="1200">
        <a:solidFill>
          <a:schemeClr val="tx1"/>
        </a:solidFill>
        <a:latin typeface="+mn-lt"/>
        <a:ea typeface="+mn-ea"/>
        <a:cs typeface="+mn-cs"/>
      </a:defRPr>
    </a:lvl8pPr>
    <a:lvl9pPr marL="17556480" algn="l" defTabSz="219456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30EDD20-8EF2-DA49-A296-EA2E9B2CCD25}" type="datetimeFigureOut">
              <a:rPr lang="en-US" smtClean="0"/>
              <a:t>3/4/16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FADF08-25AB-824F-BD7D-D2913850F216}" type="slidenum">
              <a:rPr lang="en-US" smtClean="0"/>
              <a:t>‹#›</a:t>
            </a:fld>
            <a:endParaRPr lang="en-US"/>
          </a:p>
        </p:txBody>
      </p:sp>
    </p:spTree>
    <p:extLst>
      <p:ext uri="{BB962C8B-B14F-4D97-AF65-F5344CB8AC3E}">
        <p14:creationId xmlns:p14="http://schemas.microsoft.com/office/powerpoint/2010/main" val="3449398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0EDD20-8EF2-DA49-A296-EA2E9B2CCD25}" type="datetimeFigureOut">
              <a:rPr lang="en-US" smtClean="0"/>
              <a:t>3/4/16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FADF08-25AB-824F-BD7D-D2913850F216}" type="slidenum">
              <a:rPr lang="en-US" smtClean="0"/>
              <a:t>‹#›</a:t>
            </a:fld>
            <a:endParaRPr lang="en-US"/>
          </a:p>
        </p:txBody>
      </p:sp>
    </p:spTree>
    <p:extLst>
      <p:ext uri="{BB962C8B-B14F-4D97-AF65-F5344CB8AC3E}">
        <p14:creationId xmlns:p14="http://schemas.microsoft.com/office/powerpoint/2010/main" val="3583021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0EDD20-8EF2-DA49-A296-EA2E9B2CCD25}" type="datetimeFigureOut">
              <a:rPr lang="en-US" smtClean="0"/>
              <a:t>3/4/16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FADF08-25AB-824F-BD7D-D2913850F216}" type="slidenum">
              <a:rPr lang="en-US" smtClean="0"/>
              <a:t>‹#›</a:t>
            </a:fld>
            <a:endParaRPr lang="en-US"/>
          </a:p>
        </p:txBody>
      </p:sp>
    </p:spTree>
    <p:extLst>
      <p:ext uri="{BB962C8B-B14F-4D97-AF65-F5344CB8AC3E}">
        <p14:creationId xmlns:p14="http://schemas.microsoft.com/office/powerpoint/2010/main" val="140479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0EDD20-8EF2-DA49-A296-EA2E9B2CCD25}" type="datetimeFigureOut">
              <a:rPr lang="en-US" smtClean="0"/>
              <a:t>3/4/16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FADF08-25AB-824F-BD7D-D2913850F216}" type="slidenum">
              <a:rPr lang="en-US" smtClean="0"/>
              <a:t>‹#›</a:t>
            </a:fld>
            <a:endParaRPr lang="en-US"/>
          </a:p>
        </p:txBody>
      </p:sp>
    </p:spTree>
    <p:extLst>
      <p:ext uri="{BB962C8B-B14F-4D97-AF65-F5344CB8AC3E}">
        <p14:creationId xmlns:p14="http://schemas.microsoft.com/office/powerpoint/2010/main" val="1597399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30EDD20-8EF2-DA49-A296-EA2E9B2CCD25}" type="datetimeFigureOut">
              <a:rPr lang="en-US" smtClean="0"/>
              <a:t>3/4/16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FADF08-25AB-824F-BD7D-D2913850F216}" type="slidenum">
              <a:rPr lang="en-US" smtClean="0"/>
              <a:t>‹#›</a:t>
            </a:fld>
            <a:endParaRPr lang="en-US"/>
          </a:p>
        </p:txBody>
      </p:sp>
    </p:spTree>
    <p:extLst>
      <p:ext uri="{BB962C8B-B14F-4D97-AF65-F5344CB8AC3E}">
        <p14:creationId xmlns:p14="http://schemas.microsoft.com/office/powerpoint/2010/main" val="2017876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30EDD20-8EF2-DA49-A296-EA2E9B2CCD25}" type="datetimeFigureOut">
              <a:rPr lang="en-US" smtClean="0"/>
              <a:t>3/4/16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FADF08-25AB-824F-BD7D-D2913850F216}" type="slidenum">
              <a:rPr lang="en-US" smtClean="0"/>
              <a:t>‹#›</a:t>
            </a:fld>
            <a:endParaRPr lang="en-US"/>
          </a:p>
        </p:txBody>
      </p:sp>
    </p:spTree>
    <p:extLst>
      <p:ext uri="{BB962C8B-B14F-4D97-AF65-F5344CB8AC3E}">
        <p14:creationId xmlns:p14="http://schemas.microsoft.com/office/powerpoint/2010/main" val="258746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30EDD20-8EF2-DA49-A296-EA2E9B2CCD25}" type="datetimeFigureOut">
              <a:rPr lang="en-US" smtClean="0"/>
              <a:t>3/4/16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FADF08-25AB-824F-BD7D-D2913850F216}" type="slidenum">
              <a:rPr lang="en-US" smtClean="0"/>
              <a:t>‹#›</a:t>
            </a:fld>
            <a:endParaRPr lang="en-US"/>
          </a:p>
        </p:txBody>
      </p:sp>
    </p:spTree>
    <p:extLst>
      <p:ext uri="{BB962C8B-B14F-4D97-AF65-F5344CB8AC3E}">
        <p14:creationId xmlns:p14="http://schemas.microsoft.com/office/powerpoint/2010/main" val="2825130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30EDD20-8EF2-DA49-A296-EA2E9B2CCD25}" type="datetimeFigureOut">
              <a:rPr lang="en-US" smtClean="0"/>
              <a:t>3/4/16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FADF08-25AB-824F-BD7D-D2913850F216}" type="slidenum">
              <a:rPr lang="en-US" smtClean="0"/>
              <a:t>‹#›</a:t>
            </a:fld>
            <a:endParaRPr lang="en-US"/>
          </a:p>
        </p:txBody>
      </p:sp>
    </p:spTree>
    <p:extLst>
      <p:ext uri="{BB962C8B-B14F-4D97-AF65-F5344CB8AC3E}">
        <p14:creationId xmlns:p14="http://schemas.microsoft.com/office/powerpoint/2010/main" val="1003794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0EDD20-8EF2-DA49-A296-EA2E9B2CCD25}" type="datetimeFigureOut">
              <a:rPr lang="en-US" smtClean="0"/>
              <a:t>3/4/16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FADF08-25AB-824F-BD7D-D2913850F216}" type="slidenum">
              <a:rPr lang="en-US" smtClean="0"/>
              <a:t>‹#›</a:t>
            </a:fld>
            <a:endParaRPr lang="en-US"/>
          </a:p>
        </p:txBody>
      </p:sp>
    </p:spTree>
    <p:extLst>
      <p:ext uri="{BB962C8B-B14F-4D97-AF65-F5344CB8AC3E}">
        <p14:creationId xmlns:p14="http://schemas.microsoft.com/office/powerpoint/2010/main" val="1609551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0EDD20-8EF2-DA49-A296-EA2E9B2CCD25}" type="datetimeFigureOut">
              <a:rPr lang="en-US" smtClean="0"/>
              <a:t>3/4/16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FADF08-25AB-824F-BD7D-D2913850F216}" type="slidenum">
              <a:rPr lang="en-US" smtClean="0"/>
              <a:t>‹#›</a:t>
            </a:fld>
            <a:endParaRPr lang="en-US"/>
          </a:p>
        </p:txBody>
      </p:sp>
    </p:spTree>
    <p:extLst>
      <p:ext uri="{BB962C8B-B14F-4D97-AF65-F5344CB8AC3E}">
        <p14:creationId xmlns:p14="http://schemas.microsoft.com/office/powerpoint/2010/main" val="3411442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0EDD20-8EF2-DA49-A296-EA2E9B2CCD25}" type="datetimeFigureOut">
              <a:rPr lang="en-US" smtClean="0"/>
              <a:t>3/4/16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FADF08-25AB-824F-BD7D-D2913850F216}" type="slidenum">
              <a:rPr lang="en-US" smtClean="0"/>
              <a:t>‹#›</a:t>
            </a:fld>
            <a:endParaRPr lang="en-US"/>
          </a:p>
        </p:txBody>
      </p:sp>
    </p:spTree>
    <p:extLst>
      <p:ext uri="{BB962C8B-B14F-4D97-AF65-F5344CB8AC3E}">
        <p14:creationId xmlns:p14="http://schemas.microsoft.com/office/powerpoint/2010/main" val="4740379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230EDD20-8EF2-DA49-A296-EA2E9B2CCD25}" type="datetimeFigureOut">
              <a:rPr lang="en-US" smtClean="0"/>
              <a:t>3/4/16</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52FADF08-25AB-824F-BD7D-D2913850F216}" type="slidenum">
              <a:rPr lang="en-US" smtClean="0"/>
              <a:t>‹#›</a:t>
            </a:fld>
            <a:endParaRPr lang="en-US"/>
          </a:p>
        </p:txBody>
      </p:sp>
    </p:spTree>
    <p:extLst>
      <p:ext uri="{BB962C8B-B14F-4D97-AF65-F5344CB8AC3E}">
        <p14:creationId xmlns:p14="http://schemas.microsoft.com/office/powerpoint/2010/main" val="351284022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hyperlink" Target="http://www.teselagen.com" TargetMode="External"/><Relationship Id="rId12" Type="http://schemas.openxmlformats.org/officeDocument/2006/relationships/image" Target="../media/image10.png"/><Relationship Id="rId13" Type="http://schemas.openxmlformats.org/officeDocument/2006/relationships/hyperlink" Target="http://dx.doi.org/10.1073/pnas.1120788109" TargetMode="External"/><Relationship Id="rId14" Type="http://schemas.openxmlformats.org/officeDocument/2006/relationships/hyperlink" Target="http://dx.doi.org/10.1186/1754-1611-4-10" TargetMode="External"/><Relationship Id="rId15" Type="http://schemas.openxmlformats.org/officeDocument/2006/relationships/hyperlink" Target="http://dx.doi.org/10.1038/ng.281" TargetMode="External"/><Relationship Id="rId16" Type="http://schemas.openxmlformats.org/officeDocument/2006/relationships/image" Target="../media/image11.png"/><Relationship Id="rId17"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BOLVisual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44499" y="38486"/>
            <a:ext cx="7837829" cy="8543485"/>
          </a:xfrm>
          <a:prstGeom prst="rect">
            <a:avLst/>
          </a:prstGeom>
        </p:spPr>
      </p:pic>
      <p:sp>
        <p:nvSpPr>
          <p:cNvPr id="2" name="Title 1"/>
          <p:cNvSpPr>
            <a:spLocks noGrp="1"/>
          </p:cNvSpPr>
          <p:nvPr>
            <p:ph type="ctrTitle"/>
          </p:nvPr>
        </p:nvSpPr>
        <p:spPr>
          <a:xfrm>
            <a:off x="0" y="0"/>
            <a:ext cx="37522069" cy="2184400"/>
          </a:xfrm>
        </p:spPr>
        <p:txBody>
          <a:bodyPr>
            <a:noAutofit/>
          </a:bodyPr>
          <a:lstStyle/>
          <a:p>
            <a:r>
              <a:rPr lang="en-US" sz="8800" b="1" dirty="0"/>
              <a:t>SBOL Visual aids rapid communication of variant synthetic DNA designs.</a:t>
            </a:r>
            <a:endParaRPr lang="en-US" sz="8800" dirty="0"/>
          </a:p>
        </p:txBody>
      </p:sp>
      <p:sp>
        <p:nvSpPr>
          <p:cNvPr id="4" name="Text Placeholder 20"/>
          <p:cNvSpPr txBox="1">
            <a:spLocks/>
          </p:cNvSpPr>
          <p:nvPr/>
        </p:nvSpPr>
        <p:spPr>
          <a:xfrm>
            <a:off x="542593" y="3213434"/>
            <a:ext cx="9386324" cy="1244936"/>
          </a:xfrm>
          <a:prstGeom prst="rect">
            <a:avLst/>
          </a:prstGeom>
          <a:solidFill>
            <a:schemeClr val="accent3">
              <a:lumMod val="60000"/>
              <a:lumOff val="40000"/>
            </a:schemeClr>
          </a:solidFill>
        </p:spPr>
        <p:txBody>
          <a:bodyPr vert="horz" lIns="438912" tIns="219456" rIns="438912" bIns="219456" rtlCol="0" anchor="ctr"/>
          <a:lstStyle>
            <a:defPPr>
              <a:defRPr lang="en-US"/>
            </a:defPPr>
            <a:lvl1pPr marL="0" algn="ctr" defTabSz="2194560" rtl="0" eaLnBrk="1" latinLnBrk="0" hangingPunct="1">
              <a:defRPr sz="5800" kern="1200">
                <a:solidFill>
                  <a:schemeClr val="tx1">
                    <a:tint val="75000"/>
                  </a:schemeClr>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a:lstStyle>
          <a:p>
            <a:r>
              <a:rPr lang="en-US" b="1" dirty="0" smtClean="0">
                <a:solidFill>
                  <a:schemeClr val="tx1"/>
                </a:solidFill>
              </a:rPr>
              <a:t>Abstract</a:t>
            </a:r>
            <a:endParaRPr lang="en-US" b="1" dirty="0">
              <a:solidFill>
                <a:schemeClr val="tx1"/>
              </a:solidFill>
            </a:endParaRPr>
          </a:p>
        </p:txBody>
      </p:sp>
      <p:sp>
        <p:nvSpPr>
          <p:cNvPr id="5" name="Text Placeholder 20"/>
          <p:cNvSpPr txBox="1">
            <a:spLocks/>
          </p:cNvSpPr>
          <p:nvPr/>
        </p:nvSpPr>
        <p:spPr>
          <a:xfrm>
            <a:off x="542593" y="4497571"/>
            <a:ext cx="9386324" cy="11973657"/>
          </a:xfrm>
          <a:prstGeom prst="rect">
            <a:avLst/>
          </a:prstGeom>
        </p:spPr>
        <p:txBody>
          <a:bodyPr vert="horz" lIns="438912" tIns="219456" rIns="438912" bIns="219456" rtlCol="0" anchor="t"/>
          <a:lstStyle>
            <a:defPPr>
              <a:defRPr lang="en-US"/>
            </a:defPPr>
            <a:lvl1pPr marL="0" algn="ctr" defTabSz="2194560" rtl="0" eaLnBrk="1" latinLnBrk="0" hangingPunct="1">
              <a:defRPr sz="5800" kern="1200">
                <a:solidFill>
                  <a:schemeClr val="tx1">
                    <a:tint val="75000"/>
                  </a:schemeClr>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a:lstStyle>
          <a:p>
            <a:pPr algn="just"/>
            <a:r>
              <a:rPr lang="en-US" sz="2400" b="1" i="1" dirty="0" smtClean="0">
                <a:solidFill>
                  <a:schemeClr val="tx1"/>
                </a:solidFill>
                <a:latin typeface="Arial"/>
                <a:cs typeface="Arial"/>
              </a:rPr>
              <a:t>Synthetic Biology Open Language (SBOL) Visual </a:t>
            </a:r>
            <a:r>
              <a:rPr lang="en-US" sz="2400" dirty="0" smtClean="0">
                <a:solidFill>
                  <a:schemeClr val="tx1"/>
                </a:solidFill>
                <a:latin typeface="Arial"/>
                <a:cs typeface="Arial"/>
              </a:rPr>
              <a:t>is an effort to standardize visual representations of synthetic biological constructs, and is a human-readable counterpart to the SBOL standard data format for representing construct design. SBOL Visual 1.0 consists of a set of standardized glyphs for representing designs of synthetic genetic systems as contiguous constructs. Each symbol corresponds to a sequence element in physical DNA, including simple regulatory elements such as promoters and DNA construction features like restriction sites. The symbols can be used as stencils to make illustrations on at the computer or by hand, for rendering in a web browser, as images for software design, or as a formal set of symbols for communication and instruction. </a:t>
            </a:r>
            <a:r>
              <a:rPr lang="en-US" sz="2400" b="1" i="1" dirty="0" smtClean="0">
                <a:solidFill>
                  <a:schemeClr val="tx1"/>
                </a:solidFill>
                <a:latin typeface="Arial"/>
                <a:cs typeface="Arial"/>
              </a:rPr>
              <a:t>SBOL Visual symbols are currently used by a number of commercial and academic software tools</a:t>
            </a:r>
            <a:r>
              <a:rPr lang="en-US" sz="2400" dirty="0" smtClean="0">
                <a:solidFill>
                  <a:schemeClr val="tx1"/>
                </a:solidFill>
                <a:latin typeface="Arial"/>
                <a:cs typeface="Arial"/>
              </a:rPr>
              <a:t>. SBOL Visual is particularly well suited to represent the design of multi-component artificial genetic constructs, and we present examples where SBOL Visual has been employed for scientific descriptions of such constructs. SBOL Visual is developed by members of SBOL Developers Group to ensure cross-compatibility with other biological standards</a:t>
            </a:r>
            <a:r>
              <a:rPr lang="en-US" sz="2400" b="1" i="1" dirty="0" smtClean="0">
                <a:solidFill>
                  <a:schemeClr val="tx1"/>
                </a:solidFill>
                <a:latin typeface="Arial"/>
                <a:cs typeface="Arial"/>
              </a:rPr>
              <a:t>. SBOL Visual is a free and open standard with resources made available for the broadest possible use under the Creative Commons CC0 “public domain” license</a:t>
            </a:r>
            <a:r>
              <a:rPr lang="en-US" sz="2400" dirty="0" smtClean="0">
                <a:solidFill>
                  <a:schemeClr val="tx1"/>
                </a:solidFill>
                <a:latin typeface="Arial"/>
                <a:cs typeface="Arial"/>
              </a:rPr>
              <a:t>. The symbols are provided for personal, academic, and commercial use in a variety of image formats, including PNG and SVG. We encourage any interested practitioners to download the images, use and modify them freely, suggest changes, and join the SBOL Visual community to participate in developing the standard: </a:t>
            </a:r>
          </a:p>
          <a:p>
            <a:pPr algn="just"/>
            <a:endParaRPr lang="en-US" sz="2400" u="sng" dirty="0" smtClean="0">
              <a:solidFill>
                <a:srgbClr val="0000FF"/>
              </a:solidFill>
              <a:latin typeface="Arial"/>
              <a:cs typeface="Arial"/>
            </a:endParaRPr>
          </a:p>
          <a:p>
            <a:r>
              <a:rPr lang="en-US" sz="4000" u="sng" dirty="0" smtClean="0">
                <a:solidFill>
                  <a:srgbClr val="0000FF"/>
                </a:solidFill>
                <a:latin typeface="Arial"/>
                <a:cs typeface="Arial"/>
              </a:rPr>
              <a:t>http://</a:t>
            </a:r>
            <a:r>
              <a:rPr lang="en-US" sz="4000" u="sng" dirty="0" err="1" smtClean="0">
                <a:solidFill>
                  <a:srgbClr val="0000FF"/>
                </a:solidFill>
                <a:latin typeface="Arial"/>
                <a:cs typeface="Arial"/>
              </a:rPr>
              <a:t>www.sbolstandard.org</a:t>
            </a:r>
            <a:r>
              <a:rPr lang="en-US" sz="4000" u="sng" dirty="0" smtClean="0">
                <a:solidFill>
                  <a:srgbClr val="0000FF"/>
                </a:solidFill>
                <a:latin typeface="Arial"/>
                <a:cs typeface="Arial"/>
              </a:rPr>
              <a:t>/visual</a:t>
            </a:r>
            <a:endParaRPr lang="en-US" sz="4000" u="sng" dirty="0">
              <a:solidFill>
                <a:srgbClr val="0000FF"/>
              </a:solidFill>
              <a:latin typeface="Arial"/>
              <a:cs typeface="Arial"/>
            </a:endParaRPr>
          </a:p>
        </p:txBody>
      </p:sp>
      <p:sp>
        <p:nvSpPr>
          <p:cNvPr id="8" name="Rectangle 7"/>
          <p:cNvSpPr/>
          <p:nvPr/>
        </p:nvSpPr>
        <p:spPr>
          <a:xfrm>
            <a:off x="1" y="1871559"/>
            <a:ext cx="36252092" cy="1200329"/>
          </a:xfrm>
          <a:prstGeom prst="rect">
            <a:avLst/>
          </a:prstGeom>
        </p:spPr>
        <p:txBody>
          <a:bodyPr wrap="square">
            <a:spAutoFit/>
          </a:bodyPr>
          <a:lstStyle/>
          <a:p>
            <a:pPr algn="ctr"/>
            <a:r>
              <a:rPr lang="en-US" sz="3600" dirty="0" smtClean="0"/>
              <a:t>Jacqueline Quinn, Robert Sidney Cox III, Aaron Adler, Jacob Beal, </a:t>
            </a:r>
            <a:r>
              <a:rPr lang="en-US" sz="3600" dirty="0" err="1" smtClean="0"/>
              <a:t>Swapnil</a:t>
            </a:r>
            <a:r>
              <a:rPr lang="en-US" sz="3600" dirty="0" smtClean="0"/>
              <a:t> Bhatia, </a:t>
            </a:r>
            <a:r>
              <a:rPr lang="en-US" sz="3600" dirty="0" err="1" smtClean="0"/>
              <a:t>Yizhi</a:t>
            </a:r>
            <a:r>
              <a:rPr lang="en-US" sz="3600" dirty="0" smtClean="0"/>
              <a:t> </a:t>
            </a:r>
            <a:r>
              <a:rPr lang="en-US" sz="3600" dirty="0" err="1" smtClean="0"/>
              <a:t>Cai</a:t>
            </a:r>
            <a:r>
              <a:rPr lang="en-US" sz="3600" dirty="0" smtClean="0"/>
              <a:t>, Joanna Chen, Kevin Clancy, Michal </a:t>
            </a:r>
            <a:r>
              <a:rPr lang="en-US" sz="3600" dirty="0" err="1" smtClean="0"/>
              <a:t>Galdzicki</a:t>
            </a:r>
            <a:r>
              <a:rPr lang="en-US" sz="3600" dirty="0" smtClean="0"/>
              <a:t>, Nathan J. </a:t>
            </a:r>
            <a:r>
              <a:rPr lang="en-US" sz="3600" dirty="0" err="1" smtClean="0"/>
              <a:t>Hillson</a:t>
            </a:r>
            <a:r>
              <a:rPr lang="en-US" sz="3600" dirty="0" smtClean="0"/>
              <a:t>,  Nicolas Le </a:t>
            </a:r>
            <a:r>
              <a:rPr lang="en-US" sz="3600" dirty="0" err="1" smtClean="0"/>
              <a:t>Novere</a:t>
            </a:r>
            <a:r>
              <a:rPr lang="en-US" sz="3600" dirty="0" smtClean="0"/>
              <a:t>, </a:t>
            </a:r>
          </a:p>
          <a:p>
            <a:pPr algn="ctr"/>
            <a:r>
              <a:rPr lang="en-US" sz="3600" dirty="0" err="1" smtClean="0"/>
              <a:t>Akshay</a:t>
            </a:r>
            <a:r>
              <a:rPr lang="en-US" sz="3600" dirty="0" smtClean="0"/>
              <a:t> </a:t>
            </a:r>
            <a:r>
              <a:rPr lang="en-US" sz="3600" dirty="0" err="1" smtClean="0"/>
              <a:t>Maheshwari</a:t>
            </a:r>
            <a:r>
              <a:rPr lang="en-US" sz="3600" dirty="0" smtClean="0"/>
              <a:t>, James Alastair McLaughlin, Chris Myers, </a:t>
            </a:r>
            <a:r>
              <a:rPr lang="en-US" sz="3600" dirty="0" err="1" smtClean="0"/>
              <a:t>Umesh</a:t>
            </a:r>
            <a:r>
              <a:rPr lang="en-US" sz="3600" dirty="0" smtClean="0"/>
              <a:t> P, Matthew </a:t>
            </a:r>
            <a:r>
              <a:rPr lang="en-US" sz="3600" dirty="0" err="1" smtClean="0"/>
              <a:t>Pocock</a:t>
            </a:r>
            <a:r>
              <a:rPr lang="en-US" sz="3600" dirty="0" smtClean="0"/>
              <a:t>, Cesar Rodriguez, Larisa </a:t>
            </a:r>
            <a:r>
              <a:rPr lang="en-US" sz="3600" dirty="0" err="1" smtClean="0"/>
              <a:t>Soldatova</a:t>
            </a:r>
            <a:r>
              <a:rPr lang="en-US" sz="3600" dirty="0" smtClean="0"/>
              <a:t>, Guy-Bart Stan, Neil Swanston, Anil </a:t>
            </a:r>
            <a:r>
              <a:rPr lang="en-US" sz="3600" dirty="0" err="1" smtClean="0"/>
              <a:t>Wipat</a:t>
            </a:r>
            <a:r>
              <a:rPr lang="en-US" sz="3600" dirty="0" smtClean="0"/>
              <a:t>, Herbert M. </a:t>
            </a:r>
            <a:r>
              <a:rPr lang="en-US" sz="3600" dirty="0" err="1" smtClean="0"/>
              <a:t>Sauro</a:t>
            </a:r>
            <a:endParaRPr lang="en-US" sz="3600" dirty="0"/>
          </a:p>
        </p:txBody>
      </p:sp>
      <p:sp>
        <p:nvSpPr>
          <p:cNvPr id="11" name="Text Placeholder 20"/>
          <p:cNvSpPr txBox="1">
            <a:spLocks/>
          </p:cNvSpPr>
          <p:nvPr/>
        </p:nvSpPr>
        <p:spPr>
          <a:xfrm>
            <a:off x="33368052" y="17366763"/>
            <a:ext cx="8966819" cy="1244936"/>
          </a:xfrm>
          <a:prstGeom prst="rect">
            <a:avLst/>
          </a:prstGeom>
          <a:solidFill>
            <a:schemeClr val="accent3">
              <a:lumMod val="60000"/>
              <a:lumOff val="40000"/>
            </a:schemeClr>
          </a:solidFill>
        </p:spPr>
        <p:txBody>
          <a:bodyPr vert="horz" lIns="438912" tIns="219456" rIns="438912" bIns="219456" rtlCol="0" anchor="ctr"/>
          <a:lstStyle>
            <a:defPPr>
              <a:defRPr lang="en-US"/>
            </a:defPPr>
            <a:lvl1pPr marL="0" algn="ctr" defTabSz="2194560" rtl="0" eaLnBrk="1" latinLnBrk="0" hangingPunct="1">
              <a:defRPr sz="5800" kern="1200">
                <a:solidFill>
                  <a:schemeClr val="tx1">
                    <a:tint val="75000"/>
                  </a:schemeClr>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a:lstStyle>
          <a:p>
            <a:r>
              <a:rPr lang="en-US" b="1" dirty="0" smtClean="0">
                <a:solidFill>
                  <a:schemeClr val="tx1"/>
                </a:solidFill>
              </a:rPr>
              <a:t>Acknowledgements</a:t>
            </a:r>
            <a:endParaRPr lang="en-US" b="1" dirty="0">
              <a:solidFill>
                <a:schemeClr val="tx1"/>
              </a:solidFill>
            </a:endParaRPr>
          </a:p>
        </p:txBody>
      </p:sp>
      <p:sp>
        <p:nvSpPr>
          <p:cNvPr id="12" name="Rectangle 11"/>
          <p:cNvSpPr/>
          <p:nvPr/>
        </p:nvSpPr>
        <p:spPr>
          <a:xfrm>
            <a:off x="33368052" y="18842603"/>
            <a:ext cx="8966819" cy="13757609"/>
          </a:xfrm>
          <a:prstGeom prst="rect">
            <a:avLst/>
          </a:prstGeom>
        </p:spPr>
        <p:txBody>
          <a:bodyPr wrap="square">
            <a:spAutoFit/>
          </a:bodyPr>
          <a:lstStyle/>
          <a:p>
            <a:pPr algn="just"/>
            <a:r>
              <a:rPr lang="en-US" sz="2400" dirty="0" smtClean="0"/>
              <a:t>The authors thank all members of the SBOL effort, past and present, for their support of and contributions to SBOL Visual, and the members of the Computational Modeling in Biology Network (</a:t>
            </a:r>
            <a:r>
              <a:rPr lang="en-US" sz="2400" u="sng" dirty="0" smtClean="0">
                <a:solidFill>
                  <a:srgbClr val="0000FF"/>
                </a:solidFill>
              </a:rPr>
              <a:t>http://</a:t>
            </a:r>
            <a:r>
              <a:rPr lang="en-US" sz="2400" u="sng" dirty="0" err="1" smtClean="0">
                <a:solidFill>
                  <a:srgbClr val="0000FF"/>
                </a:solidFill>
              </a:rPr>
              <a:t>co.mbine.org</a:t>
            </a:r>
            <a:r>
              <a:rPr lang="en-US" sz="2400" u="sng" dirty="0" smtClean="0">
                <a:solidFill>
                  <a:srgbClr val="0000FF"/>
                </a:solidFill>
              </a:rPr>
              <a:t>/</a:t>
            </a:r>
            <a:r>
              <a:rPr lang="en-US" sz="2400" dirty="0" smtClean="0"/>
              <a:t>) for welcoming SBOL into the consortium and for their continued collaborative efforts.</a:t>
            </a:r>
          </a:p>
          <a:p>
            <a:pPr algn="just"/>
            <a:endParaRPr lang="en-US" sz="2400" dirty="0"/>
          </a:p>
          <a:p>
            <a:pPr algn="just"/>
            <a:r>
              <a:rPr lang="en-US" sz="2400" dirty="0" smtClean="0"/>
              <a:t>The authors thank </a:t>
            </a:r>
            <a:r>
              <a:rPr lang="en-US" sz="2400" dirty="0" err="1" smtClean="0"/>
              <a:t>Reshma</a:t>
            </a:r>
            <a:r>
              <a:rPr lang="en-US" sz="2400" dirty="0" smtClean="0"/>
              <a:t> </a:t>
            </a:r>
            <a:r>
              <a:rPr lang="en-US" sz="2400" dirty="0" err="1" smtClean="0"/>
              <a:t>Shetty</a:t>
            </a:r>
            <a:r>
              <a:rPr lang="en-US" sz="2400" dirty="0" smtClean="0"/>
              <a:t> for publishing the first SBOL Visual </a:t>
            </a:r>
            <a:r>
              <a:rPr lang="en-US" sz="2400" dirty="0" err="1" smtClean="0"/>
              <a:t>Omnigraffle</a:t>
            </a:r>
            <a:r>
              <a:rPr lang="en-US" sz="2400" dirty="0" smtClean="0"/>
              <a:t> stencil. The authors would like to particularly thank Suzie Bartram, </a:t>
            </a:r>
            <a:r>
              <a:rPr lang="en-US" sz="2400" dirty="0" err="1" smtClean="0"/>
              <a:t>Anusuya</a:t>
            </a:r>
            <a:r>
              <a:rPr lang="en-US" sz="2400" dirty="0" smtClean="0"/>
              <a:t> </a:t>
            </a:r>
            <a:r>
              <a:rPr lang="en-US" sz="2400" dirty="0" err="1" smtClean="0"/>
              <a:t>Ramasubramanian</a:t>
            </a:r>
            <a:r>
              <a:rPr lang="en-US" sz="2400" dirty="0" smtClean="0"/>
              <a:t>, and Drew </a:t>
            </a:r>
            <a:r>
              <a:rPr lang="en-US" sz="2400" dirty="0" err="1" smtClean="0"/>
              <a:t>Endy</a:t>
            </a:r>
            <a:r>
              <a:rPr lang="en-US" sz="2400" dirty="0" smtClean="0"/>
              <a:t> for publishing the first SBOL Visual RFC and inspiring the formation of the SBOL Visual project.</a:t>
            </a:r>
          </a:p>
          <a:p>
            <a:pPr algn="just"/>
            <a:endParaRPr lang="en-US" sz="2400" dirty="0"/>
          </a:p>
          <a:p>
            <a:pPr algn="just"/>
            <a:r>
              <a:rPr lang="en-US" sz="2400" dirty="0" smtClean="0"/>
              <a:t>The authors acknowledge funding from Autodesk, Inc., Stanford University, Brunel University, and the National Science Foundation Synthetic Biology Engineering Research Center and Grant EF-0850100. The portion of this work conducted by the Joint </a:t>
            </a:r>
            <a:r>
              <a:rPr lang="en-US" sz="2400" dirty="0" err="1" smtClean="0"/>
              <a:t>BioEnergy</a:t>
            </a:r>
            <a:r>
              <a:rPr lang="en-US" sz="2400" dirty="0" smtClean="0"/>
              <a:t> Institute was supported by the Office of Science, Office of Biological and Environmental Research, of the U.S. Department of Energy (Contract No. DE-AC02-05CH11231). The portion of the work conducted by the University of Washington was supported by the National Library of Medicine (R41 LM010745), the National Human Genome Research Institute (R42 HG006737) and NSF awards: Theoretical Biology 0827592, Molecular and Cellular Biosciences 1158573. The portions of this work conducted by Newcastle University and Imperial College London were supported by the U.K. Engineering and Physical Sciences Research Council (Flowers Consortium, Grant No. EP/J02175X/1). The work conducted by the University of Manchester was supported by the U.K. Biotechnology and Biosciences Research Council (Centre for Synthetic Biology of Fine and </a:t>
            </a:r>
            <a:r>
              <a:rPr lang="en-US" sz="2400" dirty="0" err="1" smtClean="0"/>
              <a:t>Speciality</a:t>
            </a:r>
            <a:r>
              <a:rPr lang="en-US" sz="2400" dirty="0" smtClean="0"/>
              <a:t> Chemicals (SYNBIOCHEM); BB/M017702/1). The work conducted by the University of Edinburgh was supported by a Chancellor's Fellowship and BBSRC grant (Building national hardware and software infrastructure for UK DNA Foundries; BB/M025640/1). Finally, SBOL is supported by the National Science Foundation under Grant Nos. DBI-1356041, and DBI-1355909. Any opinions, findings, and conclusions or recommendations expressed in this material are those of the author(s) and do not necessarily reflect the views of the National Science Foundation. </a:t>
            </a:r>
          </a:p>
        </p:txBody>
      </p:sp>
      <p:pic>
        <p:nvPicPr>
          <p:cNvPr id="16" name="Shape 42"/>
          <p:cNvPicPr preferRelativeResize="0"/>
          <p:nvPr/>
        </p:nvPicPr>
        <p:blipFill>
          <a:blip r:embed="rId3">
            <a:alphaModFix/>
          </a:blip>
          <a:stretch>
            <a:fillRect/>
          </a:stretch>
        </p:blipFill>
        <p:spPr>
          <a:xfrm>
            <a:off x="10706748" y="5771471"/>
            <a:ext cx="12468872" cy="7197695"/>
          </a:xfrm>
          <a:prstGeom prst="rect">
            <a:avLst/>
          </a:prstGeom>
          <a:noFill/>
          <a:ln>
            <a:noFill/>
          </a:ln>
        </p:spPr>
      </p:pic>
      <p:pic>
        <p:nvPicPr>
          <p:cNvPr id="17" name="Shape 67"/>
          <p:cNvPicPr preferRelativeResize="0"/>
          <p:nvPr/>
        </p:nvPicPr>
        <p:blipFill>
          <a:blip r:embed="rId4">
            <a:alphaModFix/>
          </a:blip>
          <a:stretch>
            <a:fillRect/>
          </a:stretch>
        </p:blipFill>
        <p:spPr>
          <a:xfrm>
            <a:off x="34040123" y="5732987"/>
            <a:ext cx="8313990" cy="11661857"/>
          </a:xfrm>
          <a:prstGeom prst="rect">
            <a:avLst/>
          </a:prstGeom>
          <a:noFill/>
          <a:ln>
            <a:noFill/>
          </a:ln>
        </p:spPr>
      </p:pic>
      <p:sp>
        <p:nvSpPr>
          <p:cNvPr id="18" name="Text Placeholder 20"/>
          <p:cNvSpPr txBox="1">
            <a:spLocks/>
          </p:cNvSpPr>
          <p:nvPr/>
        </p:nvSpPr>
        <p:spPr>
          <a:xfrm>
            <a:off x="10868832" y="3270344"/>
            <a:ext cx="31504523" cy="1244936"/>
          </a:xfrm>
          <a:prstGeom prst="rect">
            <a:avLst/>
          </a:prstGeom>
          <a:solidFill>
            <a:schemeClr val="accent3">
              <a:lumMod val="60000"/>
              <a:lumOff val="40000"/>
            </a:schemeClr>
          </a:solidFill>
        </p:spPr>
        <p:txBody>
          <a:bodyPr vert="horz" lIns="438912" tIns="219456" rIns="438912" bIns="219456" rtlCol="0" anchor="ctr"/>
          <a:lstStyle>
            <a:defPPr>
              <a:defRPr lang="en-US"/>
            </a:defPPr>
            <a:lvl1pPr marL="0" algn="ctr" defTabSz="2194560" rtl="0" eaLnBrk="1" latinLnBrk="0" hangingPunct="1">
              <a:defRPr sz="5800" kern="1200">
                <a:solidFill>
                  <a:schemeClr val="tx1">
                    <a:tint val="75000"/>
                  </a:schemeClr>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a:lstStyle>
          <a:p>
            <a:r>
              <a:rPr lang="en-US" b="1" dirty="0" smtClean="0">
                <a:solidFill>
                  <a:schemeClr val="tx1"/>
                </a:solidFill>
              </a:rPr>
              <a:t>The </a:t>
            </a:r>
            <a:r>
              <a:rPr lang="en-US" b="1" dirty="0" err="1" smtClean="0">
                <a:solidFill>
                  <a:schemeClr val="tx1"/>
                </a:solidFill>
              </a:rPr>
              <a:t>SBOLv</a:t>
            </a:r>
            <a:r>
              <a:rPr lang="en-US" b="1" dirty="0" smtClean="0">
                <a:solidFill>
                  <a:schemeClr val="tx1"/>
                </a:solidFill>
              </a:rPr>
              <a:t> Glyphs and their Meanings</a:t>
            </a:r>
            <a:endParaRPr lang="en-US" b="1" dirty="0">
              <a:solidFill>
                <a:schemeClr val="tx1"/>
              </a:solidFill>
            </a:endParaRPr>
          </a:p>
        </p:txBody>
      </p:sp>
      <p:sp>
        <p:nvSpPr>
          <p:cNvPr id="20" name="Text Placeholder 20"/>
          <p:cNvSpPr txBox="1">
            <a:spLocks/>
          </p:cNvSpPr>
          <p:nvPr/>
        </p:nvSpPr>
        <p:spPr>
          <a:xfrm>
            <a:off x="34020881" y="4562507"/>
            <a:ext cx="8352474" cy="1039068"/>
          </a:xfrm>
          <a:prstGeom prst="rect">
            <a:avLst/>
          </a:prstGeom>
          <a:solidFill>
            <a:schemeClr val="bg1">
              <a:lumMod val="75000"/>
            </a:schemeClr>
          </a:solidFill>
        </p:spPr>
        <p:txBody>
          <a:bodyPr vert="horz" lIns="438912" tIns="219456" rIns="438912" bIns="219456" rtlCol="0" anchor="ctr"/>
          <a:lstStyle>
            <a:defPPr>
              <a:defRPr lang="en-US"/>
            </a:defPPr>
            <a:lvl1pPr marL="0" algn="ctr" defTabSz="2194560" rtl="0" eaLnBrk="1" latinLnBrk="0" hangingPunct="1">
              <a:defRPr sz="5800" kern="1200">
                <a:solidFill>
                  <a:schemeClr val="tx1">
                    <a:tint val="75000"/>
                  </a:schemeClr>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a:lstStyle>
          <a:p>
            <a:r>
              <a:rPr lang="en-US" sz="3800" b="1" dirty="0" smtClean="0">
                <a:solidFill>
                  <a:schemeClr val="tx1"/>
                </a:solidFill>
              </a:rPr>
              <a:t>Sequence Ontology</a:t>
            </a:r>
            <a:endParaRPr lang="en-US" sz="3800" b="1" dirty="0">
              <a:solidFill>
                <a:schemeClr val="tx1"/>
              </a:solidFill>
            </a:endParaRPr>
          </a:p>
        </p:txBody>
      </p:sp>
      <p:sp>
        <p:nvSpPr>
          <p:cNvPr id="21" name="Text Placeholder 20"/>
          <p:cNvSpPr txBox="1">
            <a:spLocks/>
          </p:cNvSpPr>
          <p:nvPr/>
        </p:nvSpPr>
        <p:spPr>
          <a:xfrm>
            <a:off x="542593" y="17366763"/>
            <a:ext cx="31819519" cy="1244936"/>
          </a:xfrm>
          <a:prstGeom prst="rect">
            <a:avLst/>
          </a:prstGeom>
          <a:solidFill>
            <a:schemeClr val="accent3">
              <a:lumMod val="60000"/>
              <a:lumOff val="40000"/>
            </a:schemeClr>
          </a:solidFill>
        </p:spPr>
        <p:txBody>
          <a:bodyPr vert="horz" lIns="438912" tIns="219456" rIns="438912" bIns="219456" rtlCol="0" anchor="ctr"/>
          <a:lstStyle>
            <a:defPPr>
              <a:defRPr lang="en-US"/>
            </a:defPPr>
            <a:lvl1pPr marL="0" algn="ctr" defTabSz="2194560" rtl="0" eaLnBrk="1" latinLnBrk="0" hangingPunct="1">
              <a:defRPr sz="5800" kern="1200">
                <a:solidFill>
                  <a:schemeClr val="tx1">
                    <a:tint val="75000"/>
                  </a:schemeClr>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a:lstStyle>
          <a:p>
            <a:r>
              <a:rPr lang="en-US" b="1" dirty="0" smtClean="0">
                <a:solidFill>
                  <a:schemeClr val="tx1"/>
                </a:solidFill>
              </a:rPr>
              <a:t>SBOL Visual in Use</a:t>
            </a:r>
            <a:endParaRPr lang="en-US" b="1" dirty="0">
              <a:solidFill>
                <a:schemeClr val="tx1"/>
              </a:solidFill>
            </a:endParaRPr>
          </a:p>
        </p:txBody>
      </p:sp>
      <p:sp>
        <p:nvSpPr>
          <p:cNvPr id="22" name="Text Placeholder 20"/>
          <p:cNvSpPr txBox="1">
            <a:spLocks/>
          </p:cNvSpPr>
          <p:nvPr/>
        </p:nvSpPr>
        <p:spPr>
          <a:xfrm>
            <a:off x="10732996" y="4596365"/>
            <a:ext cx="12416376" cy="971352"/>
          </a:xfrm>
          <a:prstGeom prst="rect">
            <a:avLst/>
          </a:prstGeom>
          <a:solidFill>
            <a:schemeClr val="bg1">
              <a:lumMod val="75000"/>
            </a:schemeClr>
          </a:solidFill>
        </p:spPr>
        <p:txBody>
          <a:bodyPr vert="horz" lIns="438912" tIns="219456" rIns="438912" bIns="219456" rtlCol="0" anchor="ctr"/>
          <a:lstStyle>
            <a:defPPr>
              <a:defRPr lang="en-US"/>
            </a:defPPr>
            <a:lvl1pPr marL="0" algn="ctr" defTabSz="2194560" rtl="0" eaLnBrk="1" latinLnBrk="0" hangingPunct="1">
              <a:defRPr sz="5800" kern="1200">
                <a:solidFill>
                  <a:schemeClr val="tx1">
                    <a:tint val="75000"/>
                  </a:schemeClr>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a:lstStyle>
          <a:p>
            <a:r>
              <a:rPr lang="en-US" sz="3800" b="1" dirty="0" smtClean="0">
                <a:solidFill>
                  <a:schemeClr val="tx1"/>
                </a:solidFill>
              </a:rPr>
              <a:t>Current SBOL Visual Core Glyphs</a:t>
            </a:r>
            <a:endParaRPr lang="en-US" sz="3800" b="1" dirty="0">
              <a:solidFill>
                <a:schemeClr val="tx1"/>
              </a:solidFill>
            </a:endParaRPr>
          </a:p>
        </p:txBody>
      </p:sp>
      <p:sp>
        <p:nvSpPr>
          <p:cNvPr id="23" name="Text Placeholder 20"/>
          <p:cNvSpPr txBox="1">
            <a:spLocks/>
          </p:cNvSpPr>
          <p:nvPr/>
        </p:nvSpPr>
        <p:spPr>
          <a:xfrm>
            <a:off x="23832334" y="4580406"/>
            <a:ext cx="9505584" cy="1003271"/>
          </a:xfrm>
          <a:prstGeom prst="rect">
            <a:avLst/>
          </a:prstGeom>
          <a:solidFill>
            <a:schemeClr val="bg1">
              <a:lumMod val="75000"/>
            </a:schemeClr>
          </a:solidFill>
        </p:spPr>
        <p:txBody>
          <a:bodyPr vert="horz" lIns="438912" tIns="219456" rIns="438912" bIns="219456" rtlCol="0" anchor="ctr"/>
          <a:lstStyle>
            <a:defPPr>
              <a:defRPr lang="en-US"/>
            </a:defPPr>
            <a:lvl1pPr marL="0" algn="ctr" defTabSz="2194560" rtl="0" eaLnBrk="1" latinLnBrk="0" hangingPunct="1">
              <a:defRPr sz="5800" kern="1200">
                <a:solidFill>
                  <a:schemeClr val="tx1">
                    <a:tint val="75000"/>
                  </a:schemeClr>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a:lstStyle>
          <a:p>
            <a:r>
              <a:rPr lang="en-US" sz="3800" b="1" dirty="0" smtClean="0">
                <a:solidFill>
                  <a:schemeClr val="tx1"/>
                </a:solidFill>
              </a:rPr>
              <a:t>Glyphs for DNA Construction</a:t>
            </a:r>
            <a:endParaRPr lang="en-US" sz="3800" b="1" dirty="0">
              <a:solidFill>
                <a:schemeClr val="tx1"/>
              </a:solidFill>
            </a:endParaRPr>
          </a:p>
        </p:txBody>
      </p:sp>
      <p:pic>
        <p:nvPicPr>
          <p:cNvPr id="24" name="Shape 142"/>
          <p:cNvPicPr preferRelativeResize="0"/>
          <p:nvPr/>
        </p:nvPicPr>
        <p:blipFill>
          <a:blip r:embed="rId5">
            <a:alphaModFix/>
          </a:blip>
          <a:stretch>
            <a:fillRect/>
          </a:stretch>
        </p:blipFill>
        <p:spPr>
          <a:xfrm>
            <a:off x="23881710" y="5732987"/>
            <a:ext cx="9695729" cy="9882334"/>
          </a:xfrm>
          <a:prstGeom prst="rect">
            <a:avLst/>
          </a:prstGeom>
          <a:noFill/>
          <a:ln>
            <a:noFill/>
          </a:ln>
        </p:spPr>
      </p:pic>
      <p:sp>
        <p:nvSpPr>
          <p:cNvPr id="25" name="Text Placeholder 20"/>
          <p:cNvSpPr txBox="1">
            <a:spLocks/>
          </p:cNvSpPr>
          <p:nvPr/>
        </p:nvSpPr>
        <p:spPr>
          <a:xfrm>
            <a:off x="23694642" y="18670021"/>
            <a:ext cx="8667470" cy="1039068"/>
          </a:xfrm>
          <a:prstGeom prst="rect">
            <a:avLst/>
          </a:prstGeom>
          <a:solidFill>
            <a:schemeClr val="bg1">
              <a:lumMod val="75000"/>
            </a:schemeClr>
          </a:solidFill>
        </p:spPr>
        <p:txBody>
          <a:bodyPr vert="horz" lIns="438912" tIns="219456" rIns="438912" bIns="219456" rtlCol="0" anchor="ctr"/>
          <a:lstStyle>
            <a:defPPr>
              <a:defRPr lang="en-US"/>
            </a:defPPr>
            <a:lvl1pPr marL="0" algn="ctr" defTabSz="2194560" rtl="0" eaLnBrk="1" latinLnBrk="0" hangingPunct="1">
              <a:defRPr sz="5800" kern="1200">
                <a:solidFill>
                  <a:schemeClr val="tx1">
                    <a:tint val="75000"/>
                  </a:schemeClr>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a:lstStyle>
          <a:p>
            <a:r>
              <a:rPr lang="en-US" sz="3800" b="1" dirty="0" smtClean="0">
                <a:solidFill>
                  <a:schemeClr val="tx1"/>
                </a:solidFill>
              </a:rPr>
              <a:t>Software/CAD Tools</a:t>
            </a:r>
            <a:endParaRPr lang="en-US" sz="3800" b="1" dirty="0">
              <a:solidFill>
                <a:schemeClr val="tx1"/>
              </a:solidFill>
            </a:endParaRPr>
          </a:p>
        </p:txBody>
      </p:sp>
      <p:sp>
        <p:nvSpPr>
          <p:cNvPr id="26" name="Text Placeholder 20"/>
          <p:cNvSpPr txBox="1">
            <a:spLocks/>
          </p:cNvSpPr>
          <p:nvPr/>
        </p:nvSpPr>
        <p:spPr>
          <a:xfrm>
            <a:off x="498222" y="18703879"/>
            <a:ext cx="6886341" cy="971352"/>
          </a:xfrm>
          <a:prstGeom prst="rect">
            <a:avLst/>
          </a:prstGeom>
          <a:solidFill>
            <a:schemeClr val="bg1">
              <a:lumMod val="75000"/>
            </a:schemeClr>
          </a:solidFill>
        </p:spPr>
        <p:txBody>
          <a:bodyPr vert="horz" lIns="438912" tIns="219456" rIns="438912" bIns="219456" rtlCol="0" anchor="ctr"/>
          <a:lstStyle>
            <a:defPPr>
              <a:defRPr lang="en-US"/>
            </a:defPPr>
            <a:lvl1pPr marL="0" algn="ctr" defTabSz="2194560" rtl="0" eaLnBrk="1" latinLnBrk="0" hangingPunct="1">
              <a:defRPr sz="5800" kern="1200">
                <a:solidFill>
                  <a:schemeClr val="tx1">
                    <a:tint val="75000"/>
                  </a:schemeClr>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a:lstStyle>
          <a:p>
            <a:r>
              <a:rPr lang="en-US" sz="3800" b="1" dirty="0" smtClean="0">
                <a:solidFill>
                  <a:schemeClr val="tx1"/>
                </a:solidFill>
              </a:rPr>
              <a:t>Whiteboard Discussions</a:t>
            </a:r>
            <a:endParaRPr lang="en-US" sz="3800" b="1" dirty="0">
              <a:solidFill>
                <a:schemeClr val="tx1"/>
              </a:solidFill>
            </a:endParaRPr>
          </a:p>
        </p:txBody>
      </p:sp>
      <p:sp>
        <p:nvSpPr>
          <p:cNvPr id="27" name="Text Placeholder 20"/>
          <p:cNvSpPr txBox="1">
            <a:spLocks/>
          </p:cNvSpPr>
          <p:nvPr/>
        </p:nvSpPr>
        <p:spPr>
          <a:xfrm>
            <a:off x="8092914" y="18687920"/>
            <a:ext cx="14893376" cy="1003271"/>
          </a:xfrm>
          <a:prstGeom prst="rect">
            <a:avLst/>
          </a:prstGeom>
          <a:solidFill>
            <a:schemeClr val="bg1">
              <a:lumMod val="75000"/>
            </a:schemeClr>
          </a:solidFill>
        </p:spPr>
        <p:txBody>
          <a:bodyPr vert="horz" lIns="438912" tIns="219456" rIns="438912" bIns="219456" rtlCol="0" anchor="ctr"/>
          <a:lstStyle>
            <a:defPPr>
              <a:defRPr lang="en-US"/>
            </a:defPPr>
            <a:lvl1pPr marL="0" algn="ctr" defTabSz="2194560" rtl="0" eaLnBrk="1" latinLnBrk="0" hangingPunct="1">
              <a:defRPr sz="5800" kern="1200">
                <a:solidFill>
                  <a:schemeClr val="tx1">
                    <a:tint val="75000"/>
                  </a:schemeClr>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a:lstStyle>
          <a:p>
            <a:r>
              <a:rPr lang="en-US" sz="3800" b="1" dirty="0" smtClean="0">
                <a:solidFill>
                  <a:schemeClr val="tx1"/>
                </a:solidFill>
              </a:rPr>
              <a:t>Scientific Publications</a:t>
            </a:r>
            <a:endParaRPr lang="en-US" sz="3800" b="1" dirty="0">
              <a:solidFill>
                <a:schemeClr val="tx1"/>
              </a:solidFill>
            </a:endParaRPr>
          </a:p>
        </p:txBody>
      </p:sp>
      <p:pic>
        <p:nvPicPr>
          <p:cNvPr id="28" name="Shape 72"/>
          <p:cNvPicPr preferRelativeResize="0"/>
          <p:nvPr/>
        </p:nvPicPr>
        <p:blipFill>
          <a:blip r:embed="rId6">
            <a:alphaModFix/>
          </a:blip>
          <a:stretch>
            <a:fillRect/>
          </a:stretch>
        </p:blipFill>
        <p:spPr>
          <a:xfrm>
            <a:off x="498222" y="20358129"/>
            <a:ext cx="6886341" cy="5143501"/>
          </a:xfrm>
          <a:prstGeom prst="rect">
            <a:avLst/>
          </a:prstGeom>
          <a:noFill/>
          <a:ln>
            <a:noFill/>
          </a:ln>
        </p:spPr>
      </p:pic>
      <p:pic>
        <p:nvPicPr>
          <p:cNvPr id="29" name="Shape 84"/>
          <p:cNvPicPr preferRelativeResize="0"/>
          <p:nvPr/>
        </p:nvPicPr>
        <p:blipFill>
          <a:blip r:embed="rId7">
            <a:alphaModFix/>
          </a:blip>
          <a:stretch>
            <a:fillRect/>
          </a:stretch>
        </p:blipFill>
        <p:spPr>
          <a:xfrm>
            <a:off x="512391" y="26236142"/>
            <a:ext cx="6858003" cy="5143502"/>
          </a:xfrm>
          <a:prstGeom prst="rect">
            <a:avLst/>
          </a:prstGeom>
          <a:noFill/>
          <a:ln>
            <a:noFill/>
          </a:ln>
        </p:spPr>
      </p:pic>
      <p:pic>
        <p:nvPicPr>
          <p:cNvPr id="30" name="Shape 78"/>
          <p:cNvPicPr preferRelativeResize="0"/>
          <p:nvPr/>
        </p:nvPicPr>
        <p:blipFill>
          <a:blip r:embed="rId8">
            <a:alphaModFix/>
          </a:blip>
          <a:stretch>
            <a:fillRect/>
          </a:stretch>
        </p:blipFill>
        <p:spPr>
          <a:xfrm>
            <a:off x="15984372" y="24398967"/>
            <a:ext cx="6696244" cy="6713056"/>
          </a:xfrm>
          <a:prstGeom prst="rect">
            <a:avLst/>
          </a:prstGeom>
          <a:noFill/>
          <a:ln>
            <a:noFill/>
          </a:ln>
        </p:spPr>
      </p:pic>
      <p:pic>
        <p:nvPicPr>
          <p:cNvPr id="31" name="Shape 61"/>
          <p:cNvPicPr preferRelativeResize="0"/>
          <p:nvPr/>
        </p:nvPicPr>
        <p:blipFill>
          <a:blip r:embed="rId9">
            <a:alphaModFix/>
          </a:blip>
          <a:stretch>
            <a:fillRect/>
          </a:stretch>
        </p:blipFill>
        <p:spPr>
          <a:xfrm>
            <a:off x="7836616" y="20145724"/>
            <a:ext cx="7814836" cy="7465929"/>
          </a:xfrm>
          <a:prstGeom prst="rect">
            <a:avLst/>
          </a:prstGeom>
          <a:noFill/>
          <a:ln>
            <a:noFill/>
          </a:ln>
        </p:spPr>
      </p:pic>
      <p:sp>
        <p:nvSpPr>
          <p:cNvPr id="32" name="TextBox 31"/>
          <p:cNvSpPr txBox="1"/>
          <p:nvPr/>
        </p:nvSpPr>
        <p:spPr>
          <a:xfrm>
            <a:off x="498222" y="25774477"/>
            <a:ext cx="6886341" cy="461665"/>
          </a:xfrm>
          <a:prstGeom prst="rect">
            <a:avLst/>
          </a:prstGeom>
          <a:noFill/>
        </p:spPr>
        <p:txBody>
          <a:bodyPr wrap="square" rtlCol="0">
            <a:spAutoFit/>
          </a:bodyPr>
          <a:lstStyle/>
          <a:p>
            <a:pPr algn="ctr"/>
            <a:r>
              <a:rPr lang="en-US" sz="2400" b="1" dirty="0" smtClean="0"/>
              <a:t>Combinatorial Designs</a:t>
            </a:r>
            <a:endParaRPr lang="en-US" sz="2400" b="1" dirty="0"/>
          </a:p>
        </p:txBody>
      </p:sp>
      <p:sp>
        <p:nvSpPr>
          <p:cNvPr id="33" name="TextBox 32"/>
          <p:cNvSpPr txBox="1"/>
          <p:nvPr/>
        </p:nvSpPr>
        <p:spPr>
          <a:xfrm>
            <a:off x="498222" y="19857819"/>
            <a:ext cx="6886341" cy="461665"/>
          </a:xfrm>
          <a:prstGeom prst="rect">
            <a:avLst/>
          </a:prstGeom>
          <a:noFill/>
        </p:spPr>
        <p:txBody>
          <a:bodyPr wrap="square" rtlCol="0">
            <a:spAutoFit/>
          </a:bodyPr>
          <a:lstStyle/>
          <a:p>
            <a:pPr algn="ctr"/>
            <a:r>
              <a:rPr lang="en-US" sz="2400" b="1" dirty="0" smtClean="0"/>
              <a:t>Design of Genetic Circuits</a:t>
            </a:r>
            <a:endParaRPr lang="en-US" sz="2400" b="1" dirty="0"/>
          </a:p>
        </p:txBody>
      </p:sp>
      <p:pic>
        <p:nvPicPr>
          <p:cNvPr id="35" name="Shape 90"/>
          <p:cNvPicPr preferRelativeResize="0"/>
          <p:nvPr/>
        </p:nvPicPr>
        <p:blipFill>
          <a:blip r:embed="rId10">
            <a:alphaModFix/>
          </a:blip>
          <a:stretch>
            <a:fillRect/>
          </a:stretch>
        </p:blipFill>
        <p:spPr>
          <a:xfrm>
            <a:off x="25460115" y="28824646"/>
            <a:ext cx="5677734" cy="3429780"/>
          </a:xfrm>
          <a:prstGeom prst="rect">
            <a:avLst/>
          </a:prstGeom>
          <a:noFill/>
          <a:ln>
            <a:noFill/>
          </a:ln>
        </p:spPr>
      </p:pic>
      <p:sp>
        <p:nvSpPr>
          <p:cNvPr id="37" name="Rectangle 36"/>
          <p:cNvSpPr/>
          <p:nvPr/>
        </p:nvSpPr>
        <p:spPr>
          <a:xfrm>
            <a:off x="26506665" y="28247529"/>
            <a:ext cx="3584635" cy="461665"/>
          </a:xfrm>
          <a:prstGeom prst="rect">
            <a:avLst/>
          </a:prstGeom>
        </p:spPr>
        <p:txBody>
          <a:bodyPr wrap="none">
            <a:spAutoFit/>
          </a:bodyPr>
          <a:lstStyle/>
          <a:p>
            <a:r>
              <a:rPr lang="en-US" sz="2400" dirty="0">
                <a:hlinkClick r:id="rId11"/>
              </a:rPr>
              <a:t>http://www.teselagen.com</a:t>
            </a:r>
            <a:r>
              <a:rPr lang="en-US" sz="2400" dirty="0"/>
              <a:t> </a:t>
            </a:r>
          </a:p>
        </p:txBody>
      </p:sp>
      <p:pic>
        <p:nvPicPr>
          <p:cNvPr id="38" name="Shape 147"/>
          <p:cNvPicPr preferRelativeResize="0"/>
          <p:nvPr/>
        </p:nvPicPr>
        <p:blipFill>
          <a:blip r:embed="rId12">
            <a:alphaModFix/>
          </a:blip>
          <a:stretch>
            <a:fillRect/>
          </a:stretch>
        </p:blipFill>
        <p:spPr>
          <a:xfrm>
            <a:off x="10919554" y="14695086"/>
            <a:ext cx="12043261" cy="1468265"/>
          </a:xfrm>
          <a:prstGeom prst="rect">
            <a:avLst/>
          </a:prstGeom>
          <a:noFill/>
          <a:ln>
            <a:noFill/>
          </a:ln>
        </p:spPr>
      </p:pic>
      <p:sp>
        <p:nvSpPr>
          <p:cNvPr id="39" name="Text Placeholder 20"/>
          <p:cNvSpPr txBox="1">
            <a:spLocks/>
          </p:cNvSpPr>
          <p:nvPr/>
        </p:nvSpPr>
        <p:spPr>
          <a:xfrm>
            <a:off x="10732996" y="13432610"/>
            <a:ext cx="12416376" cy="971352"/>
          </a:xfrm>
          <a:prstGeom prst="rect">
            <a:avLst/>
          </a:prstGeom>
          <a:solidFill>
            <a:schemeClr val="bg1">
              <a:lumMod val="75000"/>
            </a:schemeClr>
          </a:solidFill>
        </p:spPr>
        <p:txBody>
          <a:bodyPr vert="horz" lIns="438912" tIns="219456" rIns="438912" bIns="219456" rtlCol="0" anchor="ctr"/>
          <a:lstStyle>
            <a:defPPr>
              <a:defRPr lang="en-US"/>
            </a:defPPr>
            <a:lvl1pPr marL="0" algn="ctr" defTabSz="2194560" rtl="0" eaLnBrk="1" latinLnBrk="0" hangingPunct="1">
              <a:defRPr sz="5800" kern="1200">
                <a:solidFill>
                  <a:schemeClr val="tx1">
                    <a:tint val="75000"/>
                  </a:schemeClr>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a:lstStyle>
          <a:p>
            <a:r>
              <a:rPr lang="en-US" sz="3800" b="1" dirty="0" smtClean="0">
                <a:solidFill>
                  <a:schemeClr val="tx1"/>
                </a:solidFill>
              </a:rPr>
              <a:t>Example:  </a:t>
            </a:r>
            <a:r>
              <a:rPr lang="en" sz="4000" dirty="0" smtClean="0">
                <a:solidFill>
                  <a:schemeClr val="tx1"/>
                </a:solidFill>
              </a:rPr>
              <a:t>Four color genetic reporter on plasmid</a:t>
            </a:r>
            <a:endParaRPr lang="en-US" sz="3800" b="1" dirty="0">
              <a:solidFill>
                <a:schemeClr val="tx1"/>
              </a:solidFill>
            </a:endParaRPr>
          </a:p>
        </p:txBody>
      </p:sp>
      <p:sp>
        <p:nvSpPr>
          <p:cNvPr id="40" name="Rectangle 39"/>
          <p:cNvSpPr/>
          <p:nvPr/>
        </p:nvSpPr>
        <p:spPr>
          <a:xfrm>
            <a:off x="15984372" y="31331096"/>
            <a:ext cx="6372383" cy="923330"/>
          </a:xfrm>
          <a:prstGeom prst="rect">
            <a:avLst/>
          </a:prstGeom>
        </p:spPr>
        <p:txBody>
          <a:bodyPr wrap="square">
            <a:spAutoFit/>
          </a:bodyPr>
          <a:lstStyle/>
          <a:p>
            <a:pPr marL="279400" lvl="0" algn="just">
              <a:spcAft>
                <a:spcPts val="1100"/>
              </a:spcAft>
              <a:buClr>
                <a:schemeClr val="dk1"/>
              </a:buClr>
              <a:buSzPct val="183333"/>
            </a:pPr>
            <a:r>
              <a:rPr lang="en" sz="1800" dirty="0" smtClean="0">
                <a:solidFill>
                  <a:srgbClr val="000000"/>
                </a:solidFill>
                <a:latin typeface="Arial"/>
                <a:ea typeface="Times New Roman"/>
                <a:cs typeface="Arial"/>
                <a:sym typeface="Times New Roman"/>
              </a:rPr>
              <a:t>Temme </a:t>
            </a:r>
            <a:r>
              <a:rPr lang="en-US" sz="1800" i="1" dirty="0" smtClean="0">
                <a:solidFill>
                  <a:srgbClr val="000000"/>
                </a:solidFill>
                <a:latin typeface="Arial"/>
                <a:ea typeface="Times New Roman"/>
                <a:cs typeface="Arial"/>
                <a:sym typeface="Times New Roman"/>
              </a:rPr>
              <a:t>et al</a:t>
            </a:r>
            <a:r>
              <a:rPr lang="en-US" sz="1800" dirty="0" smtClean="0">
                <a:solidFill>
                  <a:srgbClr val="000000"/>
                </a:solidFill>
                <a:latin typeface="Arial"/>
                <a:ea typeface="Times New Roman"/>
                <a:cs typeface="Arial"/>
                <a:sym typeface="Times New Roman"/>
              </a:rPr>
              <a:t>.</a:t>
            </a:r>
            <a:r>
              <a:rPr lang="en" sz="1800" dirty="0" smtClean="0">
                <a:solidFill>
                  <a:srgbClr val="000000"/>
                </a:solidFill>
                <a:latin typeface="Arial"/>
                <a:ea typeface="Times New Roman"/>
                <a:cs typeface="Arial"/>
                <a:sym typeface="Times New Roman"/>
              </a:rPr>
              <a:t> </a:t>
            </a:r>
            <a:r>
              <a:rPr lang="en" sz="1800" b="1" dirty="0" smtClean="0">
                <a:solidFill>
                  <a:srgbClr val="000000"/>
                </a:solidFill>
                <a:latin typeface="Arial"/>
                <a:ea typeface="Times New Roman"/>
                <a:cs typeface="Arial"/>
                <a:sym typeface="Times New Roman"/>
              </a:rPr>
              <a:t>Refactoring the nitrogen fixation gene cluster from Klebsiella oxytoca</a:t>
            </a:r>
            <a:r>
              <a:rPr lang="en" sz="1800" dirty="0" smtClean="0">
                <a:solidFill>
                  <a:srgbClr val="000000"/>
                </a:solidFill>
                <a:latin typeface="Arial"/>
                <a:ea typeface="Times New Roman"/>
                <a:cs typeface="Arial"/>
                <a:sym typeface="Times New Roman"/>
              </a:rPr>
              <a:t>. Proc Natl Acad Sci U S A. 2012;109: 7085–7090. doi:10.1073/pnas.1120788109</a:t>
            </a:r>
            <a:endParaRPr lang="en" sz="1800" dirty="0">
              <a:solidFill>
                <a:srgbClr val="000000"/>
              </a:solidFill>
              <a:latin typeface="Arial"/>
              <a:ea typeface="Times New Roman"/>
              <a:cs typeface="Arial"/>
              <a:sym typeface="Times New Roman"/>
              <a:hlinkClick r:id="rId13"/>
            </a:endParaRPr>
          </a:p>
        </p:txBody>
      </p:sp>
      <p:sp>
        <p:nvSpPr>
          <p:cNvPr id="41" name="Rectangle 40"/>
          <p:cNvSpPr/>
          <p:nvPr/>
        </p:nvSpPr>
        <p:spPr>
          <a:xfrm>
            <a:off x="15651452" y="20145723"/>
            <a:ext cx="7362084" cy="923330"/>
          </a:xfrm>
          <a:prstGeom prst="rect">
            <a:avLst/>
          </a:prstGeom>
        </p:spPr>
        <p:txBody>
          <a:bodyPr wrap="square">
            <a:spAutoFit/>
          </a:bodyPr>
          <a:lstStyle/>
          <a:p>
            <a:pPr marL="279400" lvl="0" algn="just">
              <a:spcAft>
                <a:spcPts val="1100"/>
              </a:spcAft>
              <a:buClr>
                <a:schemeClr val="dk1"/>
              </a:buClr>
              <a:buSzPct val="183333"/>
            </a:pPr>
            <a:r>
              <a:rPr lang="en" sz="1800" dirty="0" smtClean="0">
                <a:solidFill>
                  <a:srgbClr val="000000"/>
                </a:solidFill>
                <a:latin typeface="Arial"/>
                <a:ea typeface="Times New Roman"/>
                <a:cs typeface="Arial"/>
                <a:sym typeface="Times New Roman"/>
              </a:rPr>
              <a:t>Cox, III, Sidney R</a:t>
            </a:r>
            <a:r>
              <a:rPr lang="en-US" sz="1800" dirty="0" smtClean="0">
                <a:solidFill>
                  <a:srgbClr val="000000"/>
                </a:solidFill>
                <a:latin typeface="Arial"/>
                <a:ea typeface="Times New Roman"/>
                <a:cs typeface="Arial"/>
                <a:sym typeface="Times New Roman"/>
              </a:rPr>
              <a:t> </a:t>
            </a:r>
            <a:r>
              <a:rPr lang="en-US" sz="1800" i="1" dirty="0" smtClean="0">
                <a:solidFill>
                  <a:srgbClr val="000000"/>
                </a:solidFill>
                <a:latin typeface="Arial"/>
                <a:ea typeface="Times New Roman"/>
                <a:cs typeface="Arial"/>
                <a:sym typeface="Times New Roman"/>
              </a:rPr>
              <a:t>et al</a:t>
            </a:r>
            <a:r>
              <a:rPr lang="en" sz="1800" dirty="0" smtClean="0">
                <a:solidFill>
                  <a:srgbClr val="000000"/>
                </a:solidFill>
                <a:latin typeface="Arial"/>
                <a:ea typeface="Times New Roman"/>
                <a:cs typeface="Arial"/>
                <a:sym typeface="Times New Roman"/>
              </a:rPr>
              <a:t>. </a:t>
            </a:r>
            <a:r>
              <a:rPr lang="en" sz="1800" b="1" dirty="0" smtClean="0">
                <a:solidFill>
                  <a:srgbClr val="000000"/>
                </a:solidFill>
                <a:latin typeface="Arial"/>
                <a:ea typeface="Times New Roman"/>
                <a:cs typeface="Arial"/>
                <a:sym typeface="Times New Roman"/>
              </a:rPr>
              <a:t>A synthetic three-color scaffold for monitoring genetic regulation and noise</a:t>
            </a:r>
            <a:r>
              <a:rPr lang="en" sz="1800" dirty="0" smtClean="0">
                <a:solidFill>
                  <a:srgbClr val="000000"/>
                </a:solidFill>
                <a:latin typeface="Arial"/>
                <a:ea typeface="Times New Roman"/>
                <a:cs typeface="Arial"/>
                <a:sym typeface="Times New Roman"/>
              </a:rPr>
              <a:t>. J Biol Eng. BioMed Central Ltd; 2010;4: 10. doi:10.1186/1754-1611-4-10</a:t>
            </a:r>
            <a:endParaRPr lang="en" sz="1800" dirty="0">
              <a:solidFill>
                <a:srgbClr val="000000"/>
              </a:solidFill>
              <a:latin typeface="Arial"/>
              <a:ea typeface="Times New Roman"/>
              <a:cs typeface="Arial"/>
              <a:sym typeface="Times New Roman"/>
              <a:hlinkClick r:id="rId14"/>
            </a:endParaRPr>
          </a:p>
        </p:txBody>
      </p:sp>
      <p:sp>
        <p:nvSpPr>
          <p:cNvPr id="42" name="Rectangle 41"/>
          <p:cNvSpPr/>
          <p:nvPr/>
        </p:nvSpPr>
        <p:spPr>
          <a:xfrm>
            <a:off x="15651452" y="21600907"/>
            <a:ext cx="7362084" cy="1200329"/>
          </a:xfrm>
          <a:prstGeom prst="rect">
            <a:avLst/>
          </a:prstGeom>
        </p:spPr>
        <p:txBody>
          <a:bodyPr wrap="square">
            <a:spAutoFit/>
          </a:bodyPr>
          <a:lstStyle/>
          <a:p>
            <a:pPr marL="279400" lvl="0" algn="just">
              <a:spcAft>
                <a:spcPts val="1100"/>
              </a:spcAft>
              <a:buClr>
                <a:schemeClr val="dk1"/>
              </a:buClr>
              <a:buSzPct val="183333"/>
            </a:pPr>
            <a:r>
              <a:rPr lang="en" sz="1800" dirty="0" smtClean="0">
                <a:latin typeface="Arial"/>
                <a:ea typeface="Times New Roman"/>
                <a:cs typeface="Arial"/>
                <a:sym typeface="Times New Roman"/>
              </a:rPr>
              <a:t>Dunlop MJ, Cox, III, Sidney R, Levine JH, Murray RM, et al. </a:t>
            </a:r>
            <a:r>
              <a:rPr lang="en" sz="1800" b="1" dirty="0" smtClean="0">
                <a:latin typeface="Arial"/>
                <a:ea typeface="Times New Roman"/>
                <a:cs typeface="Arial"/>
                <a:sym typeface="Times New Roman"/>
              </a:rPr>
              <a:t>Regulatory activity revealed by dynamic correlations in gene expression noise.</a:t>
            </a:r>
            <a:r>
              <a:rPr lang="en" sz="1800" dirty="0" smtClean="0">
                <a:latin typeface="Arial"/>
                <a:ea typeface="Times New Roman"/>
                <a:cs typeface="Arial"/>
                <a:sym typeface="Times New Roman"/>
              </a:rPr>
              <a:t> Nat Genet. Nature Publishing Group; 2008;40: 1493–1498. doi:10.1038/ng.281</a:t>
            </a:r>
            <a:endParaRPr lang="en" sz="1800" dirty="0">
              <a:latin typeface="Arial"/>
              <a:ea typeface="Times New Roman"/>
              <a:cs typeface="Arial"/>
              <a:sym typeface="Times New Roman"/>
              <a:hlinkClick r:id="rId15"/>
            </a:endParaRPr>
          </a:p>
        </p:txBody>
      </p:sp>
      <p:sp>
        <p:nvSpPr>
          <p:cNvPr id="43" name="Rectangle 42"/>
          <p:cNvSpPr/>
          <p:nvPr/>
        </p:nvSpPr>
        <p:spPr>
          <a:xfrm>
            <a:off x="15984372" y="23234206"/>
            <a:ext cx="7029164" cy="1015663"/>
          </a:xfrm>
          <a:prstGeom prst="rect">
            <a:avLst/>
          </a:prstGeom>
        </p:spPr>
        <p:txBody>
          <a:bodyPr wrap="square">
            <a:spAutoFit/>
          </a:bodyPr>
          <a:lstStyle/>
          <a:p>
            <a:pPr algn="just"/>
            <a:r>
              <a:rPr lang="en-US" sz="2000" dirty="0" err="1" smtClean="0">
                <a:latin typeface="Arial"/>
                <a:cs typeface="Arial"/>
              </a:rPr>
              <a:t>Kosuri</a:t>
            </a:r>
            <a:r>
              <a:rPr lang="en-US" sz="2000" dirty="0" smtClean="0">
                <a:latin typeface="Arial"/>
                <a:cs typeface="Arial"/>
              </a:rPr>
              <a:t> S et al., </a:t>
            </a:r>
            <a:r>
              <a:rPr lang="en-US" sz="2000" b="1" dirty="0" err="1" smtClean="0">
                <a:latin typeface="Arial"/>
                <a:cs typeface="Arial"/>
              </a:rPr>
              <a:t>Composability</a:t>
            </a:r>
            <a:r>
              <a:rPr lang="en-US" sz="2000" b="1" dirty="0" smtClean="0">
                <a:latin typeface="Arial"/>
                <a:cs typeface="Arial"/>
              </a:rPr>
              <a:t> of regulatory sequences controlling transcription and translation in Escherichia coli</a:t>
            </a:r>
            <a:r>
              <a:rPr lang="en-US" sz="2000" dirty="0" smtClean="0">
                <a:latin typeface="Arial"/>
                <a:cs typeface="Arial"/>
              </a:rPr>
              <a:t>.  doi:10.1073/pnas.1301301110</a:t>
            </a:r>
            <a:endParaRPr lang="en-US" sz="2000" dirty="0">
              <a:latin typeface="Arial"/>
              <a:cs typeface="Arial"/>
            </a:endParaRPr>
          </a:p>
        </p:txBody>
      </p:sp>
      <p:pic>
        <p:nvPicPr>
          <p:cNvPr id="44" name="Shape 122"/>
          <p:cNvPicPr preferRelativeResize="0"/>
          <p:nvPr/>
        </p:nvPicPr>
        <p:blipFill>
          <a:blip r:embed="rId16">
            <a:alphaModFix/>
          </a:blip>
          <a:stretch>
            <a:fillRect/>
          </a:stretch>
        </p:blipFill>
        <p:spPr>
          <a:xfrm>
            <a:off x="25460115" y="24355941"/>
            <a:ext cx="5677734" cy="3429780"/>
          </a:xfrm>
          <a:prstGeom prst="rect">
            <a:avLst/>
          </a:prstGeom>
          <a:noFill/>
          <a:ln>
            <a:noFill/>
          </a:ln>
        </p:spPr>
      </p:pic>
      <p:sp>
        <p:nvSpPr>
          <p:cNvPr id="45" name="Rectangle 44"/>
          <p:cNvSpPr/>
          <p:nvPr/>
        </p:nvSpPr>
        <p:spPr>
          <a:xfrm>
            <a:off x="25371588" y="23684040"/>
            <a:ext cx="5967048" cy="461665"/>
          </a:xfrm>
          <a:prstGeom prst="rect">
            <a:avLst/>
          </a:prstGeom>
        </p:spPr>
        <p:txBody>
          <a:bodyPr wrap="none">
            <a:spAutoFit/>
          </a:bodyPr>
          <a:lstStyle/>
          <a:p>
            <a:r>
              <a:rPr lang="en-US" sz="2400" b="1" dirty="0" smtClean="0"/>
              <a:t>Life Technologies </a:t>
            </a:r>
            <a:r>
              <a:rPr lang="en-US" sz="2400" b="1" dirty="0" err="1" smtClean="0"/>
              <a:t>VectorNTI</a:t>
            </a:r>
            <a:r>
              <a:rPr lang="en-US" sz="2400" b="1" dirty="0" smtClean="0"/>
              <a:t> Express Designer</a:t>
            </a:r>
            <a:endParaRPr lang="en-US" sz="2400" b="1" dirty="0"/>
          </a:p>
        </p:txBody>
      </p:sp>
      <p:pic>
        <p:nvPicPr>
          <p:cNvPr id="46" name="Shape 129"/>
          <p:cNvPicPr preferRelativeResize="0"/>
          <p:nvPr/>
        </p:nvPicPr>
        <p:blipFill>
          <a:blip r:embed="rId17">
            <a:alphaModFix/>
          </a:blip>
          <a:stretch>
            <a:fillRect/>
          </a:stretch>
        </p:blipFill>
        <p:spPr>
          <a:xfrm>
            <a:off x="25431911" y="20261017"/>
            <a:ext cx="5734142" cy="3259532"/>
          </a:xfrm>
          <a:prstGeom prst="rect">
            <a:avLst/>
          </a:prstGeom>
          <a:noFill/>
          <a:ln>
            <a:noFill/>
          </a:ln>
        </p:spPr>
      </p:pic>
      <p:sp>
        <p:nvSpPr>
          <p:cNvPr id="47" name="Rectangle 46"/>
          <p:cNvSpPr/>
          <p:nvPr/>
        </p:nvSpPr>
        <p:spPr>
          <a:xfrm>
            <a:off x="27155079" y="19783295"/>
            <a:ext cx="2287806" cy="461665"/>
          </a:xfrm>
          <a:prstGeom prst="rect">
            <a:avLst/>
          </a:prstGeom>
        </p:spPr>
        <p:txBody>
          <a:bodyPr wrap="none">
            <a:spAutoFit/>
          </a:bodyPr>
          <a:lstStyle/>
          <a:p>
            <a:r>
              <a:rPr lang="en-US" sz="2400" b="1" dirty="0" smtClean="0"/>
              <a:t>JBEI ICE Registry</a:t>
            </a:r>
            <a:endParaRPr lang="en-US" sz="2400" b="1" dirty="0"/>
          </a:p>
        </p:txBody>
      </p:sp>
      <p:sp>
        <p:nvSpPr>
          <p:cNvPr id="48" name="Rectangle 47"/>
          <p:cNvSpPr/>
          <p:nvPr/>
        </p:nvSpPr>
        <p:spPr>
          <a:xfrm>
            <a:off x="28815197" y="20743716"/>
            <a:ext cx="3546915" cy="461665"/>
          </a:xfrm>
          <a:prstGeom prst="rect">
            <a:avLst/>
          </a:prstGeom>
          <a:solidFill>
            <a:schemeClr val="bg1"/>
          </a:solidFill>
        </p:spPr>
        <p:txBody>
          <a:bodyPr wrap="none">
            <a:spAutoFit/>
          </a:bodyPr>
          <a:lstStyle/>
          <a:p>
            <a:r>
              <a:rPr lang="en-US" sz="2400" u="sng" dirty="0" smtClean="0">
                <a:solidFill>
                  <a:srgbClr val="0000FF"/>
                </a:solidFill>
              </a:rPr>
              <a:t>http://</a:t>
            </a:r>
            <a:r>
              <a:rPr lang="en-US" sz="2400" u="sng" dirty="0" err="1" smtClean="0">
                <a:solidFill>
                  <a:srgbClr val="0000FF"/>
                </a:solidFill>
              </a:rPr>
              <a:t>www.pigeoncad.org</a:t>
            </a:r>
            <a:endParaRPr lang="en-US" sz="2400" u="sng" dirty="0">
              <a:solidFill>
                <a:srgbClr val="0000FF"/>
              </a:solidFill>
            </a:endParaRPr>
          </a:p>
        </p:txBody>
      </p:sp>
      <p:grpSp>
        <p:nvGrpSpPr>
          <p:cNvPr id="49" name="Group 48"/>
          <p:cNvGrpSpPr/>
          <p:nvPr/>
        </p:nvGrpSpPr>
        <p:grpSpPr>
          <a:xfrm>
            <a:off x="9632904" y="28003456"/>
            <a:ext cx="4222260" cy="3183768"/>
            <a:chOff x="4045944" y="166289"/>
            <a:chExt cx="2496063" cy="2207636"/>
          </a:xfrm>
        </p:grpSpPr>
        <p:grpSp>
          <p:nvGrpSpPr>
            <p:cNvPr id="50" name="Group 49"/>
            <p:cNvGrpSpPr>
              <a:grpSpLocks noChangeAspect="1"/>
            </p:cNvGrpSpPr>
            <p:nvPr/>
          </p:nvGrpSpPr>
          <p:grpSpPr>
            <a:xfrm>
              <a:off x="4045944" y="166289"/>
              <a:ext cx="2496063" cy="2207636"/>
              <a:chOff x="535097" y="1676936"/>
              <a:chExt cx="2043262" cy="1807144"/>
            </a:xfrm>
          </p:grpSpPr>
          <p:grpSp>
            <p:nvGrpSpPr>
              <p:cNvPr id="53" name="Group 52"/>
              <p:cNvGrpSpPr/>
              <p:nvPr/>
            </p:nvGrpSpPr>
            <p:grpSpPr>
              <a:xfrm>
                <a:off x="535097" y="1676936"/>
                <a:ext cx="2043262" cy="1807144"/>
                <a:chOff x="553883" y="4971544"/>
                <a:chExt cx="2043262" cy="1807144"/>
              </a:xfrm>
            </p:grpSpPr>
            <p:grpSp>
              <p:nvGrpSpPr>
                <p:cNvPr id="58" name="Group 57"/>
                <p:cNvGrpSpPr/>
                <p:nvPr/>
              </p:nvGrpSpPr>
              <p:grpSpPr>
                <a:xfrm>
                  <a:off x="1358670" y="5928214"/>
                  <a:ext cx="1238475" cy="176360"/>
                  <a:chOff x="150678" y="7934240"/>
                  <a:chExt cx="1454089" cy="176360"/>
                </a:xfrm>
              </p:grpSpPr>
              <p:cxnSp>
                <p:nvCxnSpPr>
                  <p:cNvPr id="90" name="Straight Connector 89"/>
                  <p:cNvCxnSpPr/>
                  <p:nvPr/>
                </p:nvCxnSpPr>
                <p:spPr>
                  <a:xfrm>
                    <a:off x="277383" y="7979859"/>
                    <a:ext cx="1327384" cy="7024"/>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150678" y="7934240"/>
                    <a:ext cx="533617" cy="176360"/>
                  </a:xfrm>
                  <a:prstGeom prst="rect">
                    <a:avLst/>
                  </a:prstGeom>
                  <a:ln>
                    <a:noFill/>
                  </a:ln>
                </p:spPr>
                <p:txBody>
                  <a:bodyPr wrap="none">
                    <a:spAutoFit/>
                  </a:bodyPr>
                  <a:lstStyle/>
                  <a:p>
                    <a:pPr algn="ctr"/>
                    <a:r>
                      <a:rPr lang="en-US" sz="800" dirty="0" smtClean="0">
                        <a:solidFill>
                          <a:srgbClr val="000000"/>
                        </a:solidFill>
                        <a:latin typeface="Arial"/>
                        <a:cs typeface="Arial"/>
                      </a:rPr>
                      <a:t>CRa-U6</a:t>
                    </a:r>
                    <a:endParaRPr lang="en-US" sz="800" dirty="0">
                      <a:solidFill>
                        <a:srgbClr val="000000"/>
                      </a:solidFill>
                      <a:latin typeface="Arial"/>
                      <a:cs typeface="Arial"/>
                    </a:endParaRPr>
                  </a:p>
                </p:txBody>
              </p:sp>
            </p:grpSp>
            <p:sp>
              <p:nvSpPr>
                <p:cNvPr id="59" name="TextBox 58"/>
                <p:cNvSpPr txBox="1"/>
                <p:nvPr/>
              </p:nvSpPr>
              <p:spPr>
                <a:xfrm>
                  <a:off x="1325471" y="6602328"/>
                  <a:ext cx="467815" cy="176360"/>
                </a:xfrm>
                <a:prstGeom prst="rect">
                  <a:avLst/>
                </a:prstGeom>
                <a:noFill/>
              </p:spPr>
              <p:txBody>
                <a:bodyPr wrap="square" rtlCol="0">
                  <a:spAutoFit/>
                </a:bodyPr>
                <a:lstStyle/>
                <a:p>
                  <a:r>
                    <a:rPr lang="en-US" sz="800" dirty="0" err="1" smtClean="0">
                      <a:latin typeface="Arial"/>
                      <a:cs typeface="Arial"/>
                    </a:rPr>
                    <a:t>pConst</a:t>
                  </a:r>
                  <a:endParaRPr lang="en-US" sz="800" dirty="0">
                    <a:latin typeface="Arial"/>
                    <a:cs typeface="Arial"/>
                  </a:endParaRPr>
                </a:p>
              </p:txBody>
            </p:sp>
            <p:sp>
              <p:nvSpPr>
                <p:cNvPr id="60" name="TextBox 59"/>
                <p:cNvSpPr txBox="1"/>
                <p:nvPr/>
              </p:nvSpPr>
              <p:spPr>
                <a:xfrm>
                  <a:off x="553883" y="5176890"/>
                  <a:ext cx="467815" cy="176360"/>
                </a:xfrm>
                <a:prstGeom prst="rect">
                  <a:avLst/>
                </a:prstGeom>
                <a:noFill/>
              </p:spPr>
              <p:txBody>
                <a:bodyPr wrap="square" rtlCol="0">
                  <a:spAutoFit/>
                </a:bodyPr>
                <a:lstStyle/>
                <a:p>
                  <a:r>
                    <a:rPr lang="en-US" sz="800" dirty="0" err="1" smtClean="0">
                      <a:latin typeface="Arial"/>
                      <a:cs typeface="Arial"/>
                    </a:rPr>
                    <a:t>pConst</a:t>
                  </a:r>
                  <a:endParaRPr lang="en-US" sz="800" dirty="0">
                    <a:latin typeface="Arial"/>
                    <a:cs typeface="Arial"/>
                  </a:endParaRPr>
                </a:p>
              </p:txBody>
            </p:sp>
            <p:sp>
              <p:nvSpPr>
                <p:cNvPr id="61" name="TextBox 60"/>
                <p:cNvSpPr txBox="1"/>
                <p:nvPr/>
              </p:nvSpPr>
              <p:spPr>
                <a:xfrm>
                  <a:off x="1248085" y="5498614"/>
                  <a:ext cx="467815" cy="176360"/>
                </a:xfrm>
                <a:prstGeom prst="rect">
                  <a:avLst/>
                </a:prstGeom>
                <a:noFill/>
              </p:spPr>
              <p:txBody>
                <a:bodyPr wrap="square" rtlCol="0">
                  <a:spAutoFit/>
                </a:bodyPr>
                <a:lstStyle/>
                <a:p>
                  <a:r>
                    <a:rPr lang="en-US" sz="800" dirty="0" err="1" smtClean="0">
                      <a:latin typeface="Arial"/>
                      <a:cs typeface="Arial"/>
                    </a:rPr>
                    <a:t>pConst</a:t>
                  </a:r>
                  <a:endParaRPr lang="en-US" sz="800" dirty="0">
                    <a:latin typeface="Arial"/>
                    <a:cs typeface="Arial"/>
                  </a:endParaRPr>
                </a:p>
              </p:txBody>
            </p:sp>
            <p:grpSp>
              <p:nvGrpSpPr>
                <p:cNvPr id="62" name="Group 61"/>
                <p:cNvGrpSpPr/>
                <p:nvPr/>
              </p:nvGrpSpPr>
              <p:grpSpPr>
                <a:xfrm>
                  <a:off x="685800" y="4971544"/>
                  <a:ext cx="1911345" cy="1756625"/>
                  <a:chOff x="4010700" y="512847"/>
                  <a:chExt cx="1911345" cy="1756625"/>
                </a:xfrm>
              </p:grpSpPr>
              <p:cxnSp>
                <p:nvCxnSpPr>
                  <p:cNvPr id="66" name="Straight Connector 65"/>
                  <p:cNvCxnSpPr/>
                  <p:nvPr/>
                </p:nvCxnSpPr>
                <p:spPr>
                  <a:xfrm flipH="1">
                    <a:off x="4467901" y="1127051"/>
                    <a:ext cx="1" cy="770295"/>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nvGrpSpPr>
                  <p:cNvPr id="67" name="Group 66"/>
                  <p:cNvGrpSpPr/>
                  <p:nvPr/>
                </p:nvGrpSpPr>
                <p:grpSpPr>
                  <a:xfrm>
                    <a:off x="4669273" y="1778053"/>
                    <a:ext cx="1252772" cy="206948"/>
                    <a:chOff x="3223287" y="3991904"/>
                    <a:chExt cx="1252772" cy="206948"/>
                  </a:xfrm>
                </p:grpSpPr>
                <p:cxnSp>
                  <p:nvCxnSpPr>
                    <p:cNvPr id="87" name="Straight Connector 86"/>
                    <p:cNvCxnSpPr/>
                    <p:nvPr/>
                  </p:nvCxnSpPr>
                  <p:spPr>
                    <a:xfrm>
                      <a:off x="3314771" y="4074313"/>
                      <a:ext cx="1161288" cy="1300"/>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88" name="Right Arrow 87"/>
                    <p:cNvSpPr/>
                    <p:nvPr/>
                  </p:nvSpPr>
                  <p:spPr>
                    <a:xfrm>
                      <a:off x="3561659" y="3991904"/>
                      <a:ext cx="419979" cy="155448"/>
                    </a:xfrm>
                    <a:prstGeom prst="rightArrow">
                      <a:avLst>
                        <a:gd name="adj1" fmla="val 100000"/>
                        <a:gd name="adj2" fmla="val 50000"/>
                      </a:avLst>
                    </a:prstGeom>
                    <a:solidFill>
                      <a:srgbClr val="FFFF00"/>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800" i="1" dirty="0">
                          <a:solidFill>
                            <a:srgbClr val="000000"/>
                          </a:solidFill>
                          <a:latin typeface="Arial"/>
                          <a:cs typeface="Arial"/>
                        </a:rPr>
                        <a:t>EYFP</a:t>
                      </a:r>
                    </a:p>
                  </p:txBody>
                </p:sp>
                <p:sp>
                  <p:nvSpPr>
                    <p:cNvPr id="89" name="Rectangle 88"/>
                    <p:cNvSpPr/>
                    <p:nvPr/>
                  </p:nvSpPr>
                  <p:spPr>
                    <a:xfrm>
                      <a:off x="3223287" y="4022492"/>
                      <a:ext cx="413609" cy="176360"/>
                    </a:xfrm>
                    <a:prstGeom prst="rect">
                      <a:avLst/>
                    </a:prstGeom>
                  </p:spPr>
                  <p:txBody>
                    <a:bodyPr wrap="none">
                      <a:spAutoFit/>
                    </a:bodyPr>
                    <a:lstStyle/>
                    <a:p>
                      <a:pPr algn="ctr"/>
                      <a:r>
                        <a:rPr lang="en-US" sz="800" dirty="0" smtClean="0">
                          <a:solidFill>
                            <a:srgbClr val="000000"/>
                          </a:solidFill>
                          <a:latin typeface="Arial"/>
                          <a:cs typeface="Arial"/>
                        </a:rPr>
                        <a:t>CRP-b</a:t>
                      </a:r>
                      <a:endParaRPr lang="en-US" sz="800" dirty="0">
                        <a:solidFill>
                          <a:srgbClr val="000000"/>
                        </a:solidFill>
                        <a:latin typeface="Arial"/>
                        <a:cs typeface="Arial"/>
                      </a:endParaRPr>
                    </a:p>
                  </p:txBody>
                </p:sp>
              </p:grpSp>
              <p:cxnSp>
                <p:nvCxnSpPr>
                  <p:cNvPr id="68" name="Straight Arrow Connector 67"/>
                  <p:cNvCxnSpPr/>
                  <p:nvPr/>
                </p:nvCxnSpPr>
                <p:spPr>
                  <a:xfrm>
                    <a:off x="4455974" y="1897346"/>
                    <a:ext cx="212690" cy="1"/>
                  </a:xfrm>
                  <a:prstGeom prst="straightConnector1">
                    <a:avLst/>
                  </a:prstGeom>
                  <a:ln w="9525" cmpd="sng">
                    <a:solidFill>
                      <a:schemeClr val="accent2"/>
                    </a:solidFill>
                    <a:tailEnd type="oval" w="lg" len="sm"/>
                  </a:ln>
                  <a:effectLst/>
                </p:spPr>
                <p:style>
                  <a:lnRef idx="2">
                    <a:schemeClr val="accent1"/>
                  </a:lnRef>
                  <a:fillRef idx="0">
                    <a:schemeClr val="accent1"/>
                  </a:fillRef>
                  <a:effectRef idx="1">
                    <a:schemeClr val="accent1"/>
                  </a:effectRef>
                  <a:fontRef idx="minor">
                    <a:schemeClr val="tx1"/>
                  </a:fontRef>
                </p:style>
              </p:cxnSp>
              <p:grpSp>
                <p:nvGrpSpPr>
                  <p:cNvPr id="69" name="Group 68"/>
                  <p:cNvGrpSpPr/>
                  <p:nvPr/>
                </p:nvGrpSpPr>
                <p:grpSpPr>
                  <a:xfrm>
                    <a:off x="4753221" y="1944827"/>
                    <a:ext cx="1160528" cy="324645"/>
                    <a:chOff x="3177794" y="3448134"/>
                    <a:chExt cx="1160528" cy="324645"/>
                  </a:xfrm>
                </p:grpSpPr>
                <p:cxnSp>
                  <p:nvCxnSpPr>
                    <p:cNvPr id="83" name="Straight Connector 82"/>
                    <p:cNvCxnSpPr/>
                    <p:nvPr/>
                  </p:nvCxnSpPr>
                  <p:spPr>
                    <a:xfrm>
                      <a:off x="3177794" y="3697569"/>
                      <a:ext cx="1160528" cy="0"/>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84" name="Right Arrow 83"/>
                    <p:cNvSpPr/>
                    <p:nvPr/>
                  </p:nvSpPr>
                  <p:spPr>
                    <a:xfrm>
                      <a:off x="3836402" y="3622358"/>
                      <a:ext cx="378627" cy="150421"/>
                    </a:xfrm>
                    <a:prstGeom prst="rightArrow">
                      <a:avLst>
                        <a:gd name="adj1" fmla="val 100000"/>
                        <a:gd name="adj2" fmla="val 50000"/>
                      </a:avLst>
                    </a:prstGeom>
                    <a:solidFill>
                      <a:schemeClr val="bg1">
                        <a:lumMod val="85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800" dirty="0">
                          <a:solidFill>
                            <a:srgbClr val="000000"/>
                          </a:solidFill>
                          <a:latin typeface="Arial"/>
                          <a:cs typeface="Arial"/>
                        </a:rPr>
                        <a:t>Poly (A</a:t>
                      </a:r>
                      <a:r>
                        <a:rPr lang="en-US" sz="800" dirty="0" smtClean="0">
                          <a:solidFill>
                            <a:srgbClr val="000000"/>
                          </a:solidFill>
                          <a:latin typeface="Arial"/>
                          <a:cs typeface="Arial"/>
                        </a:rPr>
                        <a:t>)</a:t>
                      </a:r>
                      <a:endParaRPr lang="en-US" sz="800" dirty="0">
                        <a:solidFill>
                          <a:srgbClr val="000000"/>
                        </a:solidFill>
                        <a:latin typeface="Arial"/>
                        <a:cs typeface="Arial"/>
                      </a:endParaRPr>
                    </a:p>
                  </p:txBody>
                </p:sp>
                <p:sp>
                  <p:nvSpPr>
                    <p:cNvPr id="85" name="Bent Arrow 84"/>
                    <p:cNvSpPr/>
                    <p:nvPr/>
                  </p:nvSpPr>
                  <p:spPr>
                    <a:xfrm>
                      <a:off x="3296158" y="3448134"/>
                      <a:ext cx="307417" cy="249435"/>
                    </a:xfrm>
                    <a:prstGeom prst="bentArrow">
                      <a:avLst/>
                    </a:prstGeom>
                    <a:solidFill>
                      <a:srgbClr val="A6A6A6"/>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86" name="Right Arrow 85"/>
                    <p:cNvSpPr/>
                    <p:nvPr/>
                  </p:nvSpPr>
                  <p:spPr>
                    <a:xfrm>
                      <a:off x="3446519" y="3622358"/>
                      <a:ext cx="378627" cy="150421"/>
                    </a:xfrm>
                    <a:prstGeom prst="rightArrow">
                      <a:avLst>
                        <a:gd name="adj1" fmla="val 100000"/>
                        <a:gd name="adj2" fmla="val 50000"/>
                      </a:avLst>
                    </a:prstGeom>
                    <a:solidFill>
                      <a:srgbClr val="FF0000"/>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800" i="1" dirty="0" err="1" smtClean="0">
                          <a:solidFill>
                            <a:srgbClr val="000000"/>
                          </a:solidFill>
                          <a:latin typeface="Arial"/>
                          <a:cs typeface="Arial"/>
                        </a:rPr>
                        <a:t>mKate</a:t>
                      </a:r>
                      <a:endParaRPr lang="en-US" sz="800" i="1" dirty="0">
                        <a:solidFill>
                          <a:srgbClr val="000000"/>
                        </a:solidFill>
                        <a:latin typeface="Arial"/>
                        <a:cs typeface="Arial"/>
                      </a:endParaRPr>
                    </a:p>
                  </p:txBody>
                </p:sp>
              </p:grpSp>
              <p:grpSp>
                <p:nvGrpSpPr>
                  <p:cNvPr id="70" name="Group 69"/>
                  <p:cNvGrpSpPr/>
                  <p:nvPr/>
                </p:nvGrpSpPr>
                <p:grpSpPr>
                  <a:xfrm>
                    <a:off x="4010700" y="512847"/>
                    <a:ext cx="1911345" cy="332171"/>
                    <a:chOff x="2279773" y="2193313"/>
                    <a:chExt cx="1911345" cy="332171"/>
                  </a:xfrm>
                </p:grpSpPr>
                <p:sp>
                  <p:nvSpPr>
                    <p:cNvPr id="77" name="Bent Arrow 76"/>
                    <p:cNvSpPr/>
                    <p:nvPr/>
                  </p:nvSpPr>
                  <p:spPr>
                    <a:xfrm>
                      <a:off x="2344934" y="2193313"/>
                      <a:ext cx="307417" cy="249435"/>
                    </a:xfrm>
                    <a:prstGeom prst="bentArrow">
                      <a:avLst/>
                    </a:prstGeom>
                    <a:solidFill>
                      <a:srgbClr val="A6A6A6"/>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cxnSp>
                  <p:nvCxnSpPr>
                    <p:cNvPr id="78" name="Straight Connector 77"/>
                    <p:cNvCxnSpPr/>
                    <p:nvPr/>
                  </p:nvCxnSpPr>
                  <p:spPr>
                    <a:xfrm>
                      <a:off x="2279773" y="2442748"/>
                      <a:ext cx="1911345" cy="12711"/>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3025487" y="2370035"/>
                      <a:ext cx="280590" cy="155448"/>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Arial"/>
                          <a:cs typeface="Arial"/>
                        </a:rPr>
                        <a:t>2A</a:t>
                      </a:r>
                      <a:endParaRPr lang="en-US" sz="800" dirty="0">
                        <a:solidFill>
                          <a:schemeClr val="tx1"/>
                        </a:solidFill>
                        <a:latin typeface="Arial"/>
                        <a:cs typeface="Arial"/>
                      </a:endParaRPr>
                    </a:p>
                  </p:txBody>
                </p:sp>
                <p:sp>
                  <p:nvSpPr>
                    <p:cNvPr id="80" name="Right Arrow 79"/>
                    <p:cNvSpPr/>
                    <p:nvPr/>
                  </p:nvSpPr>
                  <p:spPr>
                    <a:xfrm>
                      <a:off x="3712541" y="2370036"/>
                      <a:ext cx="378627" cy="155448"/>
                    </a:xfrm>
                    <a:prstGeom prst="rightArrow">
                      <a:avLst>
                        <a:gd name="adj1" fmla="val 100000"/>
                        <a:gd name="adj2" fmla="val 50000"/>
                      </a:avLst>
                    </a:prstGeom>
                    <a:solidFill>
                      <a:schemeClr val="bg1">
                        <a:lumMod val="85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800" dirty="0">
                          <a:solidFill>
                            <a:srgbClr val="000000"/>
                          </a:solidFill>
                          <a:latin typeface="Arial"/>
                          <a:cs typeface="Arial"/>
                        </a:rPr>
                        <a:t>Poly (A)</a:t>
                      </a:r>
                    </a:p>
                  </p:txBody>
                </p:sp>
                <p:sp>
                  <p:nvSpPr>
                    <p:cNvPr id="81" name="Right Arrow 80"/>
                    <p:cNvSpPr/>
                    <p:nvPr/>
                  </p:nvSpPr>
                  <p:spPr>
                    <a:xfrm>
                      <a:off x="2506054" y="2370035"/>
                      <a:ext cx="519433" cy="155448"/>
                    </a:xfrm>
                    <a:prstGeom prst="rightArrow">
                      <a:avLst>
                        <a:gd name="adj1" fmla="val 100000"/>
                        <a:gd name="adj2" fmla="val 50000"/>
                      </a:avLst>
                    </a:prstGeom>
                    <a:solidFill>
                      <a:srgbClr val="000000"/>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800" i="1" dirty="0" smtClean="0">
                          <a:solidFill>
                            <a:srgbClr val="FFFFFF"/>
                          </a:solidFill>
                          <a:latin typeface="Arial"/>
                          <a:cs typeface="Arial"/>
                        </a:rPr>
                        <a:t>Gal4VP16</a:t>
                      </a:r>
                      <a:endParaRPr lang="en-US" sz="800" i="1" dirty="0">
                        <a:solidFill>
                          <a:srgbClr val="FFFFFF"/>
                        </a:solidFill>
                        <a:latin typeface="Arial"/>
                        <a:cs typeface="Arial"/>
                      </a:endParaRPr>
                    </a:p>
                  </p:txBody>
                </p:sp>
                <p:sp>
                  <p:nvSpPr>
                    <p:cNvPr id="82" name="Right Arrow 81"/>
                    <p:cNvSpPr/>
                    <p:nvPr/>
                  </p:nvSpPr>
                  <p:spPr>
                    <a:xfrm>
                      <a:off x="3313635" y="2370035"/>
                      <a:ext cx="378627" cy="155448"/>
                    </a:xfrm>
                    <a:prstGeom prst="rightArrow">
                      <a:avLst>
                        <a:gd name="adj1" fmla="val 100000"/>
                        <a:gd name="adj2" fmla="val 50000"/>
                      </a:avLst>
                    </a:prstGeom>
                    <a:solidFill>
                      <a:schemeClr val="tx1"/>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800" i="1" dirty="0">
                          <a:solidFill>
                            <a:schemeClr val="bg1"/>
                          </a:solidFill>
                          <a:latin typeface="Arial"/>
                          <a:cs typeface="Arial"/>
                        </a:rPr>
                        <a:t>rtTA3</a:t>
                      </a:r>
                    </a:p>
                  </p:txBody>
                </p:sp>
              </p:grpSp>
              <p:grpSp>
                <p:nvGrpSpPr>
                  <p:cNvPr id="71" name="Group 70"/>
                  <p:cNvGrpSpPr/>
                  <p:nvPr/>
                </p:nvGrpSpPr>
                <p:grpSpPr>
                  <a:xfrm>
                    <a:off x="4714105" y="845021"/>
                    <a:ext cx="1195499" cy="906457"/>
                    <a:chOff x="3608106" y="2011293"/>
                    <a:chExt cx="1195499" cy="906457"/>
                  </a:xfrm>
                </p:grpSpPr>
                <p:cxnSp>
                  <p:nvCxnSpPr>
                    <p:cNvPr id="72" name="Straight Connector 71"/>
                    <p:cNvCxnSpPr/>
                    <p:nvPr/>
                  </p:nvCxnSpPr>
                  <p:spPr>
                    <a:xfrm>
                      <a:off x="3608106" y="2258742"/>
                      <a:ext cx="1195499" cy="12367"/>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73" name="Group 72"/>
                    <p:cNvGrpSpPr/>
                    <p:nvPr/>
                  </p:nvGrpSpPr>
                  <p:grpSpPr>
                    <a:xfrm>
                      <a:off x="3650250" y="2011293"/>
                      <a:ext cx="351656" cy="906457"/>
                      <a:chOff x="2039998" y="4221711"/>
                      <a:chExt cx="429713" cy="1107654"/>
                    </a:xfrm>
                  </p:grpSpPr>
                  <p:sp>
                    <p:nvSpPr>
                      <p:cNvPr id="75" name="Bent Arrow 74"/>
                      <p:cNvSpPr/>
                      <p:nvPr/>
                    </p:nvSpPr>
                    <p:spPr>
                      <a:xfrm>
                        <a:off x="2094057" y="4221711"/>
                        <a:ext cx="375654" cy="304801"/>
                      </a:xfrm>
                      <a:prstGeom prst="bentArrow">
                        <a:avLst/>
                      </a:prstGeom>
                      <a:solidFill>
                        <a:srgbClr val="A6A6A6"/>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76" name="Rectangle 75"/>
                      <p:cNvSpPr/>
                      <p:nvPr/>
                    </p:nvSpPr>
                    <p:spPr>
                      <a:xfrm>
                        <a:off x="2039998" y="5113860"/>
                        <a:ext cx="184721" cy="215505"/>
                      </a:xfrm>
                      <a:prstGeom prst="rect">
                        <a:avLst/>
                      </a:prstGeom>
                      <a:ln>
                        <a:noFill/>
                      </a:ln>
                    </p:spPr>
                    <p:txBody>
                      <a:bodyPr wrap="none">
                        <a:spAutoFit/>
                      </a:bodyPr>
                      <a:lstStyle/>
                      <a:p>
                        <a:pPr algn="ctr"/>
                        <a:endParaRPr lang="en-US" sz="800" dirty="0">
                          <a:solidFill>
                            <a:srgbClr val="000000"/>
                          </a:solidFill>
                          <a:latin typeface="Arial"/>
                          <a:cs typeface="Arial"/>
                        </a:endParaRPr>
                      </a:p>
                    </p:txBody>
                  </p:sp>
                </p:grpSp>
                <p:sp>
                  <p:nvSpPr>
                    <p:cNvPr id="74" name="Right Arrow 73"/>
                    <p:cNvSpPr/>
                    <p:nvPr/>
                  </p:nvSpPr>
                  <p:spPr>
                    <a:xfrm>
                      <a:off x="3825101" y="2182977"/>
                      <a:ext cx="527400" cy="164030"/>
                    </a:xfrm>
                    <a:prstGeom prst="rightArrow">
                      <a:avLst>
                        <a:gd name="adj1" fmla="val 100000"/>
                        <a:gd name="adj2" fmla="val 50000"/>
                      </a:avLst>
                    </a:prstGeom>
                    <a:solidFill>
                      <a:srgbClr val="3366FF"/>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800" i="1" dirty="0" smtClean="0">
                          <a:solidFill>
                            <a:srgbClr val="FFFFFF"/>
                          </a:solidFill>
                          <a:latin typeface="Arial"/>
                          <a:cs typeface="Arial"/>
                        </a:rPr>
                        <a:t>cas9m-BFP</a:t>
                      </a:r>
                      <a:endParaRPr lang="en-US" sz="800" i="1" dirty="0">
                        <a:solidFill>
                          <a:srgbClr val="FFFFFF"/>
                        </a:solidFill>
                        <a:latin typeface="Arial"/>
                        <a:cs typeface="Arial"/>
                      </a:endParaRPr>
                    </a:p>
                  </p:txBody>
                </p:sp>
              </p:grpSp>
            </p:grpSp>
            <p:sp>
              <p:nvSpPr>
                <p:cNvPr id="63" name="Bent Arrow 62"/>
                <p:cNvSpPr/>
                <p:nvPr/>
              </p:nvSpPr>
              <p:spPr>
                <a:xfrm>
                  <a:off x="1581697" y="5716735"/>
                  <a:ext cx="307417" cy="249436"/>
                </a:xfrm>
                <a:prstGeom prst="bentArrow">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64" name="Right Arrow 63"/>
                <p:cNvSpPr/>
                <p:nvPr/>
              </p:nvSpPr>
              <p:spPr>
                <a:xfrm>
                  <a:off x="1761983" y="5891889"/>
                  <a:ext cx="574499" cy="164030"/>
                </a:xfrm>
                <a:prstGeom prst="rightArrow">
                  <a:avLst>
                    <a:gd name="adj1" fmla="val 100000"/>
                    <a:gd name="adj2" fmla="val 50000"/>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800" dirty="0" err="1" smtClean="0">
                      <a:solidFill>
                        <a:srgbClr val="000000"/>
                      </a:solidFill>
                      <a:latin typeface="Arial"/>
                      <a:cs typeface="Arial"/>
                    </a:rPr>
                    <a:t>gRNA</a:t>
                  </a:r>
                  <a:r>
                    <a:rPr lang="en-US" sz="800" dirty="0" smtClean="0">
                      <a:solidFill>
                        <a:srgbClr val="000000"/>
                      </a:solidFill>
                      <a:latin typeface="Arial"/>
                      <a:cs typeface="Arial"/>
                    </a:rPr>
                    <a:t>-b</a:t>
                  </a:r>
                  <a:endParaRPr lang="en-US" sz="800" dirty="0">
                    <a:solidFill>
                      <a:srgbClr val="000000"/>
                    </a:solidFill>
                    <a:latin typeface="Arial"/>
                    <a:cs typeface="Arial"/>
                  </a:endParaRPr>
                </a:p>
              </p:txBody>
            </p:sp>
            <p:cxnSp>
              <p:nvCxnSpPr>
                <p:cNvPr id="65" name="Straight Connector 64"/>
                <p:cNvCxnSpPr/>
                <p:nvPr/>
              </p:nvCxnSpPr>
              <p:spPr>
                <a:xfrm>
                  <a:off x="1137420" y="5973833"/>
                  <a:ext cx="251785" cy="70"/>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cxnSp>
            <p:nvCxnSpPr>
              <p:cNvPr id="54" name="Straight Arrow Connector 53"/>
              <p:cNvCxnSpPr/>
              <p:nvPr/>
            </p:nvCxnSpPr>
            <p:spPr>
              <a:xfrm>
                <a:off x="916296" y="2029670"/>
                <a:ext cx="6021" cy="894199"/>
              </a:xfrm>
              <a:prstGeom prst="straightConnector1">
                <a:avLst/>
              </a:prstGeom>
              <a:ln w="9525" cmpd="sng">
                <a:solidFill>
                  <a:srgbClr val="180BFF"/>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922317" y="2923397"/>
                <a:ext cx="507496" cy="0"/>
              </a:xfrm>
              <a:prstGeom prst="straightConnector1">
                <a:avLst/>
              </a:prstGeom>
              <a:ln w="9525" cmpd="sng">
                <a:solidFill>
                  <a:srgbClr val="180BF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6" name="Bent Arrow 55"/>
              <p:cNvSpPr/>
              <p:nvPr/>
            </p:nvSpPr>
            <p:spPr>
              <a:xfrm>
                <a:off x="1527899" y="2775115"/>
                <a:ext cx="307417" cy="249436"/>
              </a:xfrm>
              <a:prstGeom prst="bentArrow">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cxnSp>
            <p:nvCxnSpPr>
              <p:cNvPr id="57" name="Straight Connector 56"/>
              <p:cNvCxnSpPr>
                <a:endCxn id="61" idx="1"/>
              </p:cNvCxnSpPr>
              <p:nvPr/>
            </p:nvCxnSpPr>
            <p:spPr>
              <a:xfrm flipV="1">
                <a:off x="1130315" y="2292186"/>
                <a:ext cx="98984" cy="4756"/>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sp>
          <p:nvSpPr>
            <p:cNvPr id="51" name="Right Arrow 50"/>
            <p:cNvSpPr/>
            <p:nvPr/>
          </p:nvSpPr>
          <p:spPr>
            <a:xfrm>
              <a:off x="5975738" y="773731"/>
              <a:ext cx="462533" cy="189898"/>
            </a:xfrm>
            <a:prstGeom prst="rightArrow">
              <a:avLst>
                <a:gd name="adj1" fmla="val 100000"/>
                <a:gd name="adj2" fmla="val 50000"/>
              </a:avLst>
            </a:prstGeom>
            <a:solidFill>
              <a:schemeClr val="bg1">
                <a:lumMod val="85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800" dirty="0">
                  <a:solidFill>
                    <a:srgbClr val="000000"/>
                  </a:solidFill>
                  <a:latin typeface="Arial"/>
                  <a:cs typeface="Arial"/>
                </a:rPr>
                <a:t>Poly (A)</a:t>
              </a:r>
            </a:p>
          </p:txBody>
        </p:sp>
        <p:sp>
          <p:nvSpPr>
            <p:cNvPr id="52" name="Right Arrow 51"/>
            <p:cNvSpPr/>
            <p:nvPr/>
          </p:nvSpPr>
          <p:spPr>
            <a:xfrm>
              <a:off x="5951675" y="1728991"/>
              <a:ext cx="462533" cy="189898"/>
            </a:xfrm>
            <a:prstGeom prst="rightArrow">
              <a:avLst>
                <a:gd name="adj1" fmla="val 100000"/>
                <a:gd name="adj2" fmla="val 50000"/>
              </a:avLst>
            </a:prstGeom>
            <a:solidFill>
              <a:schemeClr val="bg1">
                <a:lumMod val="85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800" dirty="0">
                  <a:solidFill>
                    <a:srgbClr val="000000"/>
                  </a:solidFill>
                  <a:latin typeface="Arial"/>
                  <a:cs typeface="Arial"/>
                </a:rPr>
                <a:t>Poly (A)</a:t>
              </a:r>
            </a:p>
          </p:txBody>
        </p:sp>
      </p:grpSp>
      <p:sp>
        <p:nvSpPr>
          <p:cNvPr id="92" name="Rectangle 91"/>
          <p:cNvSpPr/>
          <p:nvPr/>
        </p:nvSpPr>
        <p:spPr>
          <a:xfrm>
            <a:off x="8557843" y="31331096"/>
            <a:ext cx="6372383" cy="923330"/>
          </a:xfrm>
          <a:prstGeom prst="rect">
            <a:avLst/>
          </a:prstGeom>
        </p:spPr>
        <p:txBody>
          <a:bodyPr wrap="square">
            <a:spAutoFit/>
          </a:bodyPr>
          <a:lstStyle/>
          <a:p>
            <a:pPr marL="279400" lvl="0" algn="just">
              <a:spcAft>
                <a:spcPts val="1100"/>
              </a:spcAft>
              <a:buClr>
                <a:schemeClr val="dk1"/>
              </a:buClr>
              <a:buSzPct val="183333"/>
            </a:pPr>
            <a:r>
              <a:rPr lang="en-US" sz="1800" dirty="0" err="1" smtClean="0">
                <a:solidFill>
                  <a:srgbClr val="000000"/>
                </a:solidFill>
                <a:latin typeface="Arial"/>
                <a:ea typeface="Times New Roman"/>
                <a:cs typeface="Arial"/>
                <a:sym typeface="Times New Roman"/>
              </a:rPr>
              <a:t>Kiani</a:t>
            </a:r>
            <a:r>
              <a:rPr lang="en-US" sz="1800" dirty="0" smtClean="0">
                <a:solidFill>
                  <a:srgbClr val="000000"/>
                </a:solidFill>
                <a:latin typeface="Arial"/>
                <a:ea typeface="Times New Roman"/>
                <a:cs typeface="Arial"/>
                <a:sym typeface="Times New Roman"/>
              </a:rPr>
              <a:t> </a:t>
            </a:r>
            <a:r>
              <a:rPr lang="en-US" sz="1800" i="1" dirty="0" smtClean="0">
                <a:solidFill>
                  <a:srgbClr val="000000"/>
                </a:solidFill>
                <a:latin typeface="Arial"/>
                <a:ea typeface="Times New Roman"/>
                <a:cs typeface="Arial"/>
                <a:sym typeface="Times New Roman"/>
              </a:rPr>
              <a:t>et al.</a:t>
            </a:r>
            <a:r>
              <a:rPr lang="en-US" sz="1800" dirty="0" smtClean="0">
                <a:solidFill>
                  <a:srgbClr val="000000"/>
                </a:solidFill>
                <a:latin typeface="Arial"/>
                <a:ea typeface="Times New Roman"/>
                <a:cs typeface="Arial"/>
                <a:sym typeface="Times New Roman"/>
              </a:rPr>
              <a:t>, </a:t>
            </a:r>
            <a:r>
              <a:rPr lang="en-US" sz="1800" b="1" dirty="0" smtClean="0">
                <a:solidFill>
                  <a:srgbClr val="000000"/>
                </a:solidFill>
                <a:latin typeface="Arial"/>
                <a:ea typeface="Times New Roman"/>
                <a:cs typeface="Arial"/>
                <a:sym typeface="Times New Roman"/>
              </a:rPr>
              <a:t>CRISPR transcriptional repression devices and layered circuits in mammalian cells</a:t>
            </a:r>
            <a:r>
              <a:rPr lang="en-US" sz="1800" dirty="0" smtClean="0">
                <a:solidFill>
                  <a:srgbClr val="000000"/>
                </a:solidFill>
                <a:latin typeface="Arial"/>
                <a:ea typeface="Times New Roman"/>
                <a:cs typeface="Arial"/>
                <a:sym typeface="Times New Roman"/>
              </a:rPr>
              <a:t>, Nature Methods, 11(7), July 2014</a:t>
            </a:r>
            <a:endParaRPr lang="en" sz="1800" dirty="0">
              <a:solidFill>
                <a:srgbClr val="000000"/>
              </a:solidFill>
              <a:latin typeface="Arial"/>
              <a:ea typeface="Times New Roman"/>
              <a:cs typeface="Arial"/>
              <a:sym typeface="Times New Roman"/>
              <a:hlinkClick r:id="rId13"/>
            </a:endParaRPr>
          </a:p>
        </p:txBody>
      </p:sp>
    </p:spTree>
    <p:extLst>
      <p:ext uri="{BB962C8B-B14F-4D97-AF65-F5344CB8AC3E}">
        <p14:creationId xmlns:p14="http://schemas.microsoft.com/office/powerpoint/2010/main" val="2407728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144</TotalTime>
  <Words>1026</Words>
  <Application>Microsoft Macintosh PowerPoint</Application>
  <PresentationFormat>Custom</PresentationFormat>
  <Paragraphs>49</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SBOL Visual aids rapid communication of variant synthetic DNA designs.</vt:lpstr>
    </vt:vector>
  </TitlesOfParts>
  <Company>JGI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SBOL Visual aids rapid communication of variant synthetic DNA designs.</dc:title>
  <dc:creator>Ernst Oberortner</dc:creator>
  <cp:lastModifiedBy>Ernst Oberortner</cp:lastModifiedBy>
  <cp:revision>79</cp:revision>
  <dcterms:created xsi:type="dcterms:W3CDTF">2015-06-10T19:20:41Z</dcterms:created>
  <dcterms:modified xsi:type="dcterms:W3CDTF">2016-03-04T17:13:08Z</dcterms:modified>
</cp:coreProperties>
</file>